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0"/>
  </p:notesMasterIdLst>
  <p:handoutMasterIdLst>
    <p:handoutMasterId r:id="rId31"/>
  </p:handoutMasterIdLst>
  <p:sldIdLst>
    <p:sldId id="703920518" r:id="rId5"/>
    <p:sldId id="266" r:id="rId6"/>
    <p:sldId id="260" r:id="rId7"/>
    <p:sldId id="2147479082" r:id="rId8"/>
    <p:sldId id="2147479128" r:id="rId9"/>
    <p:sldId id="2147478945" r:id="rId10"/>
    <p:sldId id="2147479118" r:id="rId11"/>
    <p:sldId id="2147479127" r:id="rId12"/>
    <p:sldId id="2147478925" r:id="rId13"/>
    <p:sldId id="2147479121" r:id="rId14"/>
    <p:sldId id="2147479126" r:id="rId15"/>
    <p:sldId id="2147479131" r:id="rId16"/>
    <p:sldId id="2147478928" r:id="rId17"/>
    <p:sldId id="2147479122" r:id="rId18"/>
    <p:sldId id="2147479125" r:id="rId19"/>
    <p:sldId id="2147479129" r:id="rId20"/>
    <p:sldId id="2147479130" r:id="rId21"/>
    <p:sldId id="2147479132" r:id="rId22"/>
    <p:sldId id="2147479047" r:id="rId23"/>
    <p:sldId id="2147479116" r:id="rId24"/>
    <p:sldId id="2147478930" r:id="rId25"/>
    <p:sldId id="2147479124" r:id="rId26"/>
    <p:sldId id="2147478941" r:id="rId27"/>
    <p:sldId id="6950" r:id="rId28"/>
    <p:sldId id="2147478832" r:id="rId29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703920518"/>
            <p14:sldId id="266"/>
            <p14:sldId id="260"/>
            <p14:sldId id="2147479082"/>
            <p14:sldId id="2147479128"/>
            <p14:sldId id="2147478945"/>
            <p14:sldId id="2147479118"/>
            <p14:sldId id="2147479127"/>
            <p14:sldId id="2147478925"/>
            <p14:sldId id="2147479121"/>
            <p14:sldId id="2147479126"/>
            <p14:sldId id="2147479131"/>
            <p14:sldId id="2147478928"/>
            <p14:sldId id="2147479122"/>
            <p14:sldId id="2147479125"/>
            <p14:sldId id="2147479129"/>
            <p14:sldId id="2147479130"/>
            <p14:sldId id="2147479132"/>
            <p14:sldId id="2147479047"/>
            <p14:sldId id="2147479116"/>
            <p14:sldId id="2147478930"/>
            <p14:sldId id="2147479124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5712"/>
    <a:srgbClr val="E98A33"/>
    <a:srgbClr val="FF7E79"/>
    <a:srgbClr val="FF9079"/>
    <a:srgbClr val="D94148"/>
    <a:srgbClr val="F3F2EF"/>
    <a:srgbClr val="EAEAEA"/>
    <a:srgbClr val="A592C9"/>
    <a:srgbClr val="A1309D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395933-ACF0-7068-1183-6304D2E65C39}" v="4" dt="2025-11-03T15:05:29.340"/>
    <p1510:client id="{629F329F-C393-4478-8F8D-CC60B32337CD}" v="247" dt="2025-11-03T15:26:21.174"/>
    <p1510:client id="{66BA2CB0-A5EC-F449-9069-BC6674912EE4}" v="45" dt="2025-11-03T15:33:31.384"/>
    <p1510:client id="{771B33AA-6D0E-A8BC-4258-875341401B50}" v="1" dt="2025-11-03T15:28:14.225"/>
    <p1510:client id="{E5CF2797-4C12-4071-B32B-A3D687DA45AE}" v="1" dt="2025-11-03T16:52:52.575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960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llegrino, Angela" userId="7d434b25-a57b-4734-bc60-7c98dd5fc44f" providerId="ADAL" clId="{6AAAD30A-3B59-4C42-ADEF-A17DCFF728A7}"/>
    <pc:docChg chg="custSel modSld">
      <pc:chgData name="Pellegrino, Angela" userId="7d434b25-a57b-4734-bc60-7c98dd5fc44f" providerId="ADAL" clId="{6AAAD30A-3B59-4C42-ADEF-A17DCFF728A7}" dt="2025-11-03T16:52:54.380" v="3" actId="962"/>
      <pc:docMkLst>
        <pc:docMk/>
      </pc:docMkLst>
      <pc:sldChg chg="addSp delSp modSp mod">
        <pc:chgData name="Pellegrino, Angela" userId="7d434b25-a57b-4734-bc60-7c98dd5fc44f" providerId="ADAL" clId="{6AAAD30A-3B59-4C42-ADEF-A17DCFF728A7}" dt="2025-11-03T16:52:54.380" v="3" actId="962"/>
        <pc:sldMkLst>
          <pc:docMk/>
          <pc:sldMk cId="1515804972" sldId="703920518"/>
        </pc:sldMkLst>
        <pc:spChg chg="add del mod">
          <ac:chgData name="Pellegrino, Angela" userId="7d434b25-a57b-4734-bc60-7c98dd5fc44f" providerId="ADAL" clId="{6AAAD30A-3B59-4C42-ADEF-A17DCFF728A7}" dt="2025-11-03T16:52:52.575" v="1" actId="931"/>
          <ac:spMkLst>
            <pc:docMk/>
            <pc:sldMk cId="1515804972" sldId="703920518"/>
            <ac:spMk id="4" creationId="{A384A99E-1131-D879-C2F2-867939B3F8F1}"/>
          </ac:spMkLst>
        </pc:spChg>
        <pc:picChg chg="del">
          <ac:chgData name="Pellegrino, Angela" userId="7d434b25-a57b-4734-bc60-7c98dd5fc44f" providerId="ADAL" clId="{6AAAD30A-3B59-4C42-ADEF-A17DCFF728A7}" dt="2025-11-03T16:52:42.651" v="0" actId="478"/>
          <ac:picMkLst>
            <pc:docMk/>
            <pc:sldMk cId="1515804972" sldId="703920518"/>
            <ac:picMk id="2" creationId="{6E5E6BEE-99EF-89D2-ADF3-43A6C42E9E19}"/>
          </ac:picMkLst>
        </pc:picChg>
        <pc:picChg chg="add mod">
          <ac:chgData name="Pellegrino, Angela" userId="7d434b25-a57b-4734-bc60-7c98dd5fc44f" providerId="ADAL" clId="{6AAAD30A-3B59-4C42-ADEF-A17DCFF728A7}" dt="2025-11-03T16:52:54.380" v="3" actId="962"/>
          <ac:picMkLst>
            <pc:docMk/>
            <pc:sldMk cId="1515804972" sldId="703920518"/>
            <ac:picMk id="6" creationId="{C35B5CFA-8912-F476-2C32-E9B952A8AE8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03.11.2025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‹N›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03.11.2025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45827-7465-486C-73D8-934E03508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2591301-0829-050F-F53E-F3D9B06A74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5B3C3D-1079-CC17-D85A-F2881B877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2608BB7-5F3A-C5CD-42D4-BC326287F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2239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0AEF2-6F97-443F-17EE-8EA5743FE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CCF2C9F-FA3E-A191-3EDD-43A826377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A0D5B82-2A58-FD7F-6C0B-2E6B9981EC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43B45E-DC30-B199-56CA-D2D56D5DD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7595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FC917-2E0E-969B-CF59-19CFE84D0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7E483F9-5389-95C1-FE7A-1DA3C410A8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F5BE999-674D-78C3-7731-D3B8726EA1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C490522-31BD-AF45-98EB-CED1C207D5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6789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80F02-92D5-E7FE-08C5-ACA81DB9D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3BB272-7DCB-7CD3-5323-A1E5AA5CBC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312F10F-B078-AB06-12DD-5FE357BCEA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D21682E-2DFC-17E9-3210-8B16C4051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7155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E4A64-BCEE-FD1C-BFE5-B493456B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01312A3-3578-1AAC-5C84-30B94CDDF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AE66270-A307-CD2C-7E26-60992AA52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D3085FF-A4CB-C289-4A0B-1F98803CB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129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5BA89-5654-0B1B-15BC-71CFFD9F0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FDF11B-215C-B863-0785-A92683DB1D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B32F564-6A90-18C5-51D7-C524E3FE1E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5714CB9-1FDD-4095-8E75-82CAB9A29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7760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E4A03-E2B4-DE95-B1CB-C84D2A399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F122AE3-1048-DDE3-2D0E-104E0AC512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4D46CC-5A2D-DFA6-70C7-9E66885F74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2C5AE-3437-2CC8-702C-442F6DBDB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5326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AF0D7-F37C-D643-A727-5BF81779D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938956C-F4EB-9E23-8E21-770D704C9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F6D3C1-03CF-2950-9FE2-C3108AB51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B5C562B-CA77-E402-42A2-EC9CCF39F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5355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EEA19-2458-8489-69A4-266A37858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EA8050-9A56-87F7-2F9A-FB0E1FF03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A0D9D5A-703A-23DA-4398-2109A52236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ACF966-8150-5508-FDDE-FA7307C37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1128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DC100-8BEC-989F-2A1E-78747B9CB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B4180-6781-A6B5-9049-1AE1945D61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92EABB-5B39-7711-FCC3-BC95A6434E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23E91B0-A117-5F66-57AA-C96EC9502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5316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FDDE9-4ED7-4217-4D9C-1BB1C976A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F5FD83B-F58F-2981-0B1F-0A213937A1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393E252-F908-FC30-6803-6E399756B4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93F14A-7C08-EE95-3A71-C11C41022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8971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d.it/article/chat-erotiche-chatgpt-modalita-adult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4.jpeg"/><Relationship Id="rId4" Type="http://schemas.openxmlformats.org/officeDocument/2006/relationships/hyperlink" Target="https://www.trend-online.com/2025/09/05/parental-control-in-chatgpt-come-funziona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ors.instagram.com/blog/introducing-instagram-rings?locale=en_U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s://multiplayer.it/notizie/instagram-rinnova-la-sua-interfaccia-reels-e-messaggi-diretti-al-centro-dellesperienza-utente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nja.it/ai-per-modificare-foto-e-video-nelle-instagram-storie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idemarketing.it/prima-campagna-di-brand-openai/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9.png"/><Relationship Id="rId5" Type="http://schemas.openxmlformats.org/officeDocument/2006/relationships/hyperlink" Target="https://youtu.be/To04SSylvVY" TargetMode="External"/><Relationship Id="rId4" Type="http://schemas.openxmlformats.org/officeDocument/2006/relationships/hyperlink" Target="https://youtu.be/go4o6jiy8q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qitalia.it/article/moncler-al-pacino-rober-de-niro-campagna-fot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idemarketing.it/campagna-the-ordinary-the-period%20ic-fable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youtu.be/N0PofH4blq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age.it/campagne/netflix-lancia-il-mostro-con-una-campagna-ideata-da-dude-tra-inserti-stampa-e-domination-in-metro.asp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QMHKQ-DQvU/?img_index=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hyperlink" Target="https://brand-news.it/brand/casa/arredamento/wherever-life-goes-il-cartellino-del-prezzo-ikea-testimone-delle-transizioni-della-vita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hyperlink" Target="https://vm.tiktok.com/ZNd3pbUbW/" TargetMode="External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hyperlink" Target="https://vm.tiktok.com/ZNd3p47fS/" TargetMode="External"/><Relationship Id="rId17" Type="http://schemas.openxmlformats.org/officeDocument/2006/relationships/image" Target="../media/image32.png"/><Relationship Id="rId2" Type="http://schemas.openxmlformats.org/officeDocument/2006/relationships/video" Target="../media/media1.mp4"/><Relationship Id="rId16" Type="http://schemas.openxmlformats.org/officeDocument/2006/relationships/image" Target="../media/image31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hyperlink" Target="https://vm.tiktok.com/ZNd3pTXMA/" TargetMode="External"/><Relationship Id="rId5" Type="http://schemas.microsoft.com/office/2007/relationships/media" Target="../media/media3.mp4"/><Relationship Id="rId15" Type="http://schemas.openxmlformats.org/officeDocument/2006/relationships/image" Target="../media/image30.png"/><Relationship Id="rId10" Type="http://schemas.openxmlformats.org/officeDocument/2006/relationships/hyperlink" Target="https://www.rollingstone.it/musica/storie-musica/cose-questa-storia-del-mash-up-di-whats-up-dei-4-non-blondes-e-beez-in-the-trap-di-nicki-minaj/1008646/" TargetMode="Externa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pop.it/chatgpt-atlas-e-gli-altri-protagonisti-della-terza-guerra-dei-browser-come-lai-sta-cambiando-la-ricerca-web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room24.it/notizia/2025/10/15/addio-a-mtv-la-fine-di-unepoca-che-ha-segnato-intere-generazion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rand-news.it/brand/persona/abbigliamento/tiffany-co-racconta-la-sua-collaborazione-con-frankenstein-di-netflix-con-installazioni-immersive-e-una-mostra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01D3ED8-9C55-29F4-2506-6977E88C501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BEFCCB3-0965-440B-785F-B57C1E56A0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2B2AC0-5BF3-5637-EA24-28DFAFF2DE99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6" name="Segnaposto immagine 5" descr="Immagine che contiene testo, poster, grafica, design&#10;&#10;Il contenuto generato dall'IA potrebbe non essere corretto.">
            <a:extLst>
              <a:ext uri="{FF2B5EF4-FFF2-40B4-BE49-F238E27FC236}">
                <a16:creationId xmlns:a16="http://schemas.microsoft.com/office/drawing/2014/main" id="{C35B5CFA-8912-F476-2C32-E9B952A8AE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580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F82CB-2C84-5B1C-FE80-ACD29DDA7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C5ADE2B-177F-AB1D-8E0F-D8F624A79C54}"/>
              </a:ext>
            </a:extLst>
          </p:cNvPr>
          <p:cNvSpPr/>
          <p:nvPr/>
        </p:nvSpPr>
        <p:spPr>
          <a:xfrm>
            <a:off x="12117649" y="-3000689"/>
            <a:ext cx="10900727" cy="1896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OpenAI introduce due importanti </a:t>
            </a:r>
            <a:r>
              <a:rPr lang="it-IT" sz="2800" b="1">
                <a:solidFill>
                  <a:schemeClr val="tx1"/>
                </a:solidFill>
              </a:rPr>
              <a:t>aggiornamenti</a:t>
            </a:r>
            <a:r>
              <a:rPr lang="it-IT" sz="2800">
                <a:solidFill>
                  <a:schemeClr val="tx1"/>
                </a:solidFill>
              </a:rPr>
              <a:t> per rendere l’esperienza d’uso di ChatGPT </a:t>
            </a:r>
            <a:r>
              <a:rPr lang="it-IT" sz="2800" b="1">
                <a:solidFill>
                  <a:schemeClr val="tx1"/>
                </a:solidFill>
              </a:rPr>
              <a:t>più sicura e personalizzata</a:t>
            </a:r>
            <a:r>
              <a:rPr lang="it-IT" sz="2800">
                <a:solidFill>
                  <a:schemeClr val="tx1"/>
                </a:solidFill>
              </a:rPr>
              <a:t>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Da un lato, arriva il </a:t>
            </a:r>
            <a:r>
              <a:rPr lang="it-IT" sz="2800" b="1">
                <a:solidFill>
                  <a:schemeClr val="tx1"/>
                </a:solidFill>
              </a:rPr>
              <a:t>parental control</a:t>
            </a:r>
            <a:r>
              <a:rPr lang="it-IT" sz="2800">
                <a:solidFill>
                  <a:schemeClr val="tx1"/>
                </a:solidFill>
              </a:rPr>
              <a:t>, pensato per </a:t>
            </a:r>
            <a:r>
              <a:rPr lang="it-IT" sz="2800" b="1">
                <a:solidFill>
                  <a:schemeClr val="tx1"/>
                </a:solidFill>
              </a:rPr>
              <a:t>tutelare gli utenti più giovani</a:t>
            </a:r>
            <a:r>
              <a:rPr lang="it-IT" sz="2800">
                <a:solidFill>
                  <a:schemeClr val="tx1"/>
                </a:solidFill>
              </a:rPr>
              <a:t>: i genitori potranno collegare i propri account a quelli dei figli, impostare limiti d’uso, filtrare contenuti sensibili e ricevere notifiche in caso di segnali di disagio emotivo. Un passo significativo verso un </a:t>
            </a:r>
            <a:r>
              <a:rPr lang="it-IT" sz="2800" b="1">
                <a:solidFill>
                  <a:schemeClr val="tx1"/>
                </a:solidFill>
              </a:rPr>
              <a:t>utilizzo più consapevole e protetto dell’intelligenza artificiale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Dall’altro, a partire da </a:t>
            </a:r>
            <a:r>
              <a:rPr lang="it-IT" sz="2800" b="1">
                <a:solidFill>
                  <a:schemeClr val="tx1"/>
                </a:solidFill>
              </a:rPr>
              <a:t>dicembre 2025</a:t>
            </a:r>
            <a:r>
              <a:rPr lang="it-IT" sz="2800">
                <a:solidFill>
                  <a:schemeClr val="tx1"/>
                </a:solidFill>
              </a:rPr>
              <a:t>, sarà attivata una </a:t>
            </a:r>
            <a:r>
              <a:rPr lang="it-IT" sz="2800" b="1">
                <a:solidFill>
                  <a:schemeClr val="tx1"/>
                </a:solidFill>
              </a:rPr>
              <a:t>modalità per adulti</a:t>
            </a:r>
            <a:r>
              <a:rPr lang="it-IT" sz="2800">
                <a:solidFill>
                  <a:schemeClr val="tx1"/>
                </a:solidFill>
              </a:rPr>
              <a:t>, riservata esclusivamente a utenti maggiorenni verificati, che permetterà di accedere a conversazioni più intime e personalizzate.  La scelta rientra nel </a:t>
            </a:r>
            <a:r>
              <a:rPr lang="it-IT" sz="2800" b="1">
                <a:solidFill>
                  <a:schemeClr val="tx1"/>
                </a:solidFill>
              </a:rPr>
              <a:t>«</a:t>
            </a:r>
            <a:r>
              <a:rPr lang="it-IT" sz="2800" b="1" err="1">
                <a:solidFill>
                  <a:schemeClr val="tx1"/>
                </a:solidFill>
              </a:rPr>
              <a:t>treat</a:t>
            </a:r>
            <a:r>
              <a:rPr lang="it-IT" sz="2800" b="1">
                <a:solidFill>
                  <a:schemeClr val="tx1"/>
                </a:solidFill>
              </a:rPr>
              <a:t> </a:t>
            </a:r>
            <a:r>
              <a:rPr lang="it-IT" sz="2800" b="1" err="1">
                <a:solidFill>
                  <a:schemeClr val="tx1"/>
                </a:solidFill>
              </a:rPr>
              <a:t>adult</a:t>
            </a:r>
            <a:r>
              <a:rPr lang="it-IT" sz="2800" b="1">
                <a:solidFill>
                  <a:schemeClr val="tx1"/>
                </a:solidFill>
              </a:rPr>
              <a:t> users like </a:t>
            </a:r>
            <a:r>
              <a:rPr lang="it-IT" sz="2800" b="1" err="1">
                <a:solidFill>
                  <a:schemeClr val="tx1"/>
                </a:solidFill>
              </a:rPr>
              <a:t>adults</a:t>
            </a:r>
            <a:r>
              <a:rPr lang="it-IT" sz="2800">
                <a:solidFill>
                  <a:schemeClr val="tx1"/>
                </a:solidFill>
              </a:rPr>
              <a:t>».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L’obiettivo dichiarato è </a:t>
            </a:r>
            <a:r>
              <a:rPr lang="it-IT" sz="2800" b="1">
                <a:solidFill>
                  <a:schemeClr val="tx1"/>
                </a:solidFill>
              </a:rPr>
              <a:t>offrire esperienze su misura per pubblici diversi</a:t>
            </a:r>
            <a:r>
              <a:rPr lang="it-IT" sz="2800">
                <a:solidFill>
                  <a:schemeClr val="tx1"/>
                </a:solidFill>
              </a:rPr>
              <a:t>, bilanciando libertà d’interazione e tutela della salute mentale e della sicurezza digitale.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556468-2732-E3ED-8D07-92330B9AA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929" y="171741"/>
            <a:ext cx="8619311" cy="2257863"/>
          </a:xfrm>
        </p:spPr>
        <p:txBody>
          <a:bodyPr/>
          <a:lstStyle/>
          <a:p>
            <a:r>
              <a:rPr lang="it-IT" sz="5000"/>
              <a:t>Le novità di ChatGPT: tra controllo e consapevolezza</a:t>
            </a:r>
            <a:endParaRPr lang="en-US" sz="500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CAF1B61A-53F3-1416-6992-12A0D5855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3EB3CB-B800-80DA-21A9-1B0C0D625B23}"/>
              </a:ext>
            </a:extLst>
          </p:cNvPr>
          <p:cNvSpPr txBox="1"/>
          <p:nvPr/>
        </p:nvSpPr>
        <p:spPr>
          <a:xfrm>
            <a:off x="12730507" y="11809438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https://www.wired.it/article/chat-erotiche-chatgpt-modalita-adulti/</a:t>
            </a:r>
            <a:endParaRPr lang="en-US" sz="1600"/>
          </a:p>
          <a:p>
            <a:r>
              <a:rPr lang="en-US" sz="1600">
                <a:hlinkClick r:id="rId4"/>
              </a:rPr>
              <a:t>https://www.trend-online.com/2025/09/05/parental-control-in-chatgpt-come-funziona/</a:t>
            </a:r>
            <a:r>
              <a:rPr lang="en-US" sz="1600"/>
              <a:t>  .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FE588E-F7B5-35EE-BB40-098BA426FB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4561" y="3615610"/>
            <a:ext cx="9974016" cy="656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75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20E18-A45A-5C1C-20DE-B0E561BF2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AAD123E-CFCD-E10C-4673-FBB768894593}"/>
              </a:ext>
            </a:extLst>
          </p:cNvPr>
          <p:cNvSpPr/>
          <p:nvPr/>
        </p:nvSpPr>
        <p:spPr>
          <a:xfrm>
            <a:off x="12138661" y="0"/>
            <a:ext cx="10900727" cy="1415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 b="1">
                <a:solidFill>
                  <a:schemeClr val="tx1"/>
                </a:solidFill>
              </a:rPr>
              <a:t>Instagram continua a evolversi per celebrare la creatività e migliorare l’esperienza degli utenti</a:t>
            </a:r>
            <a:r>
              <a:rPr lang="it-IT" sz="2800">
                <a:solidFill>
                  <a:schemeClr val="tx1"/>
                </a:solidFill>
              </a:rPr>
              <a:t>. Dopo il lancio di </a:t>
            </a:r>
            <a:r>
              <a:rPr lang="it-IT" sz="2800" b="1">
                <a:solidFill>
                  <a:schemeClr val="tx1"/>
                </a:solidFill>
              </a:rPr>
              <a:t>Rings</a:t>
            </a:r>
            <a:r>
              <a:rPr lang="it-IT" sz="2800">
                <a:solidFill>
                  <a:schemeClr val="tx1"/>
                </a:solidFill>
              </a:rPr>
              <a:t>, il nuovo riconoscimento dedicato ai creator che osano innovare e ridefinire la cultura, la piattaforma introduce anche una </a:t>
            </a:r>
            <a:r>
              <a:rPr lang="it-IT" sz="2800" b="1">
                <a:solidFill>
                  <a:schemeClr val="tx1"/>
                </a:solidFill>
              </a:rPr>
              <a:t>rivisitazione della sua interfaccia utente</a:t>
            </a:r>
            <a:r>
              <a:rPr lang="it-IT" sz="2800">
                <a:solidFill>
                  <a:schemeClr val="tx1"/>
                </a:solidFill>
              </a:rPr>
              <a:t>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La nuova UI, annunciata dal CEO Adam </a:t>
            </a:r>
            <a:r>
              <a:rPr lang="it-IT" sz="2800" err="1">
                <a:solidFill>
                  <a:schemeClr val="tx1"/>
                </a:solidFill>
              </a:rPr>
              <a:t>Mosseri</a:t>
            </a:r>
            <a:r>
              <a:rPr lang="it-IT" sz="2800">
                <a:solidFill>
                  <a:schemeClr val="tx1"/>
                </a:solidFill>
              </a:rPr>
              <a:t>, mette al centro i </a:t>
            </a:r>
            <a:r>
              <a:rPr lang="it-IT" sz="2800" b="1" err="1">
                <a:solidFill>
                  <a:schemeClr val="tx1"/>
                </a:solidFill>
              </a:rPr>
              <a:t>Reels</a:t>
            </a:r>
            <a:r>
              <a:rPr lang="it-IT" sz="2800">
                <a:solidFill>
                  <a:schemeClr val="tx1"/>
                </a:solidFill>
              </a:rPr>
              <a:t> e i </a:t>
            </a:r>
            <a:r>
              <a:rPr lang="it-IT" sz="2800" b="1">
                <a:solidFill>
                  <a:schemeClr val="tx1"/>
                </a:solidFill>
              </a:rPr>
              <a:t>messaggi diretti</a:t>
            </a:r>
            <a:r>
              <a:rPr lang="it-IT" sz="2800">
                <a:solidFill>
                  <a:schemeClr val="tx1"/>
                </a:solidFill>
              </a:rPr>
              <a:t>, le funzioni oggi più utilizzate, spostando la barra di navigazione per rendere l’app più intuitiva e orientata ai contenuti video brevi.</a:t>
            </a:r>
          </a:p>
          <a:p>
            <a:br>
              <a:rPr lang="it-IT" sz="2800">
                <a:solidFill>
                  <a:schemeClr val="tx1"/>
                </a:solidFill>
              </a:rPr>
            </a:br>
            <a:r>
              <a:rPr lang="it-IT" sz="2800">
                <a:solidFill>
                  <a:schemeClr val="tx1"/>
                </a:solidFill>
              </a:rPr>
              <a:t>Questi aggiornamenti riflettono la </a:t>
            </a:r>
            <a:r>
              <a:rPr lang="it-IT" sz="2800" b="1">
                <a:solidFill>
                  <a:schemeClr val="tx1"/>
                </a:solidFill>
              </a:rPr>
              <a:t>volontà di Instagram di sostenere il coraggio creativo </a:t>
            </a:r>
            <a:r>
              <a:rPr lang="it-IT" sz="2800">
                <a:solidFill>
                  <a:schemeClr val="tx1"/>
                </a:solidFill>
              </a:rPr>
              <a:t>e favorire interazioni più dirette e dinamiche.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I vincitori dei </a:t>
            </a:r>
            <a:r>
              <a:rPr lang="it-IT" sz="2800" b="1">
                <a:solidFill>
                  <a:schemeClr val="tx1"/>
                </a:solidFill>
              </a:rPr>
              <a:t>Rings 2025</a:t>
            </a:r>
            <a:r>
              <a:rPr lang="it-IT" sz="2800">
                <a:solidFill>
                  <a:schemeClr val="tx1"/>
                </a:solidFill>
              </a:rPr>
              <a:t>, selezionati da una giuria internazionale, riceveranno un anello fisico e digitale disegnato da </a:t>
            </a:r>
            <a:r>
              <a:rPr lang="it-IT" sz="2800" b="1">
                <a:solidFill>
                  <a:schemeClr val="tx1"/>
                </a:solidFill>
              </a:rPr>
              <a:t>Grace Wales Bonner</a:t>
            </a:r>
            <a:r>
              <a:rPr lang="it-IT" sz="2800">
                <a:solidFill>
                  <a:schemeClr val="tx1"/>
                </a:solidFill>
              </a:rPr>
              <a:t>, simbolo di eccellenza e ispirazione.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Con queste novità, Instagram si conferma un punto di riferimento globale per chi crea, comunica e ispira, spingendo la community verso un </a:t>
            </a:r>
            <a:r>
              <a:rPr lang="it-IT" sz="2800" b="1">
                <a:solidFill>
                  <a:schemeClr val="tx1"/>
                </a:solidFill>
              </a:rPr>
              <a:t>futuro sempre più visivo, autentico e connesso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02EC1C-C477-6E9E-1298-36CA4DF56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929" y="171741"/>
            <a:ext cx="18122143" cy="2257863"/>
          </a:xfrm>
        </p:spPr>
        <p:txBody>
          <a:bodyPr/>
          <a:lstStyle/>
          <a:p>
            <a:r>
              <a:rPr lang="en-US" sz="5000" err="1"/>
              <a:t>Novità</a:t>
            </a:r>
            <a:r>
              <a:rPr lang="en-US" sz="5000"/>
              <a:t> Instagram: </a:t>
            </a:r>
            <a:br>
              <a:rPr lang="en-US" sz="5000"/>
            </a:br>
            <a:r>
              <a:rPr lang="it-IT" sz="5000"/>
              <a:t>Rings per la creatività e</a:t>
            </a:r>
            <a:br>
              <a:rPr lang="it-IT" sz="5000"/>
            </a:br>
            <a:r>
              <a:rPr lang="it-IT" sz="5000"/>
              <a:t>UI per il contenuto</a:t>
            </a:r>
            <a:endParaRPr lang="en-US" sz="500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6B7B0906-A061-A8B2-A48B-6E37D14EB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34AE5E-8B9B-0471-7525-43F8273B3954}"/>
              </a:ext>
            </a:extLst>
          </p:cNvPr>
          <p:cNvSpPr txBox="1"/>
          <p:nvPr/>
        </p:nvSpPr>
        <p:spPr>
          <a:xfrm>
            <a:off x="12555653" y="11981179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https://creators.instagram.com/blog/introducing-instagram-rings?locale=en_US</a:t>
            </a:r>
            <a:endParaRPr lang="en-US" sz="1600"/>
          </a:p>
          <a:p>
            <a:r>
              <a:rPr lang="en-US" sz="1600">
                <a:hlinkClick r:id="rId4"/>
              </a:rPr>
              <a:t>https://multiplayer.it/notizie/instagram-rinnova-la-sua-interfaccia-reels-e-messaggi-diretti-al-centro-dellesperienza-utente.html</a:t>
            </a:r>
            <a:r>
              <a:rPr lang="en-US" sz="1600"/>
              <a:t>  </a:t>
            </a:r>
          </a:p>
          <a:p>
            <a:r>
              <a:rPr lang="en-US" sz="1600"/>
              <a:t>.   </a:t>
            </a:r>
          </a:p>
        </p:txBody>
      </p:sp>
      <p:pic>
        <p:nvPicPr>
          <p:cNvPr id="5" name="Immagine 4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D782D2C6-82B6-9B7D-61A5-246508104F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90" y="8029426"/>
            <a:ext cx="4299471" cy="4725263"/>
          </a:xfrm>
          <a:prstGeom prst="rect">
            <a:avLst/>
          </a:prstGeom>
        </p:spPr>
      </p:pic>
      <p:pic>
        <p:nvPicPr>
          <p:cNvPr id="7" name="Immagine 6" descr="Immagine che contiene testo, Carattere, calligrafia, cerchio&#10;&#10;Il contenuto generato dall'IA potrebbe non essere corretto.">
            <a:extLst>
              <a:ext uri="{FF2B5EF4-FFF2-40B4-BE49-F238E27FC236}">
                <a16:creationId xmlns:a16="http://schemas.microsoft.com/office/drawing/2014/main" id="{C87ECDA0-0EBC-7055-D185-CC68A43574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150" y="3384262"/>
            <a:ext cx="95345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12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7373D-4D8E-54F7-C3AC-D905DC308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90911B79-3353-5338-FB30-7AC516320DA9}"/>
              </a:ext>
            </a:extLst>
          </p:cNvPr>
          <p:cNvSpPr/>
          <p:nvPr/>
        </p:nvSpPr>
        <p:spPr>
          <a:xfrm>
            <a:off x="12117649" y="-3000689"/>
            <a:ext cx="10900727" cy="1896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Meta porta la sua </a:t>
            </a:r>
            <a:r>
              <a:rPr lang="it-IT" sz="2800" b="1">
                <a:solidFill>
                  <a:schemeClr val="tx1"/>
                </a:solidFill>
              </a:rPr>
              <a:t>intelligenza artificiale </a:t>
            </a:r>
            <a:r>
              <a:rPr lang="it-IT" sz="2800">
                <a:solidFill>
                  <a:schemeClr val="tx1"/>
                </a:solidFill>
              </a:rPr>
              <a:t>direttamente su </a:t>
            </a:r>
            <a:r>
              <a:rPr lang="it-IT" sz="2800" b="1">
                <a:solidFill>
                  <a:schemeClr val="tx1"/>
                </a:solidFill>
              </a:rPr>
              <a:t>Instagram Stories</a:t>
            </a:r>
            <a:r>
              <a:rPr lang="it-IT" sz="2800">
                <a:solidFill>
                  <a:schemeClr val="tx1"/>
                </a:solidFill>
              </a:rPr>
              <a:t>, trasformando il modo in cui gli utenti creano e modificano contenuti.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È possibile </a:t>
            </a:r>
            <a:r>
              <a:rPr lang="it-IT" sz="2800" b="1">
                <a:solidFill>
                  <a:schemeClr val="tx1"/>
                </a:solidFill>
              </a:rPr>
              <a:t>aggiungere, rimuovere o cambiare elementi</a:t>
            </a:r>
            <a:r>
              <a:rPr lang="it-IT" sz="2800">
                <a:solidFill>
                  <a:schemeClr val="tx1"/>
                </a:solidFill>
              </a:rPr>
              <a:t> in foto e video semplicemente </a:t>
            </a:r>
            <a:r>
              <a:rPr lang="it-IT" sz="2800" b="1">
                <a:solidFill>
                  <a:schemeClr val="tx1"/>
                </a:solidFill>
              </a:rPr>
              <a:t>scrivendo un prompt testuale, senza uscire dall’app </a:t>
            </a:r>
            <a:r>
              <a:rPr lang="it-IT" sz="2800">
                <a:solidFill>
                  <a:schemeClr val="tx1"/>
                </a:solidFill>
              </a:rPr>
              <a:t>o utilizzare chatbot esterni.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Le nuove funzioni, accessibili dal menu </a:t>
            </a:r>
            <a:r>
              <a:rPr lang="it-IT" sz="2800" b="1">
                <a:solidFill>
                  <a:schemeClr val="tx1"/>
                </a:solidFill>
              </a:rPr>
              <a:t>“</a:t>
            </a:r>
            <a:r>
              <a:rPr lang="it-IT" sz="2800" b="1" err="1">
                <a:solidFill>
                  <a:schemeClr val="tx1"/>
                </a:solidFill>
              </a:rPr>
              <a:t>Restyle</a:t>
            </a:r>
            <a:r>
              <a:rPr lang="it-IT" sz="2800" b="1">
                <a:solidFill>
                  <a:schemeClr val="tx1"/>
                </a:solidFill>
              </a:rPr>
              <a:t>”</a:t>
            </a:r>
            <a:r>
              <a:rPr lang="it-IT" sz="2800">
                <a:solidFill>
                  <a:schemeClr val="tx1"/>
                </a:solidFill>
              </a:rPr>
              <a:t> tramite l’icona del pennello, offrono tre modalità , </a:t>
            </a:r>
            <a:r>
              <a:rPr lang="it-IT" sz="2800" b="1" i="1" err="1">
                <a:solidFill>
                  <a:schemeClr val="tx1"/>
                </a:solidFill>
              </a:rPr>
              <a:t>add</a:t>
            </a:r>
            <a:r>
              <a:rPr lang="it-IT" sz="2800" b="1">
                <a:solidFill>
                  <a:schemeClr val="tx1"/>
                </a:solidFill>
              </a:rPr>
              <a:t>, </a:t>
            </a:r>
            <a:r>
              <a:rPr lang="it-IT" sz="2800" b="1" i="1" err="1">
                <a:solidFill>
                  <a:schemeClr val="tx1"/>
                </a:solidFill>
              </a:rPr>
              <a:t>remove</a:t>
            </a:r>
            <a:r>
              <a:rPr lang="it-IT" sz="2800" b="1">
                <a:solidFill>
                  <a:schemeClr val="tx1"/>
                </a:solidFill>
              </a:rPr>
              <a:t> e </a:t>
            </a:r>
            <a:r>
              <a:rPr lang="it-IT" sz="2800" b="1" i="1" err="1">
                <a:solidFill>
                  <a:schemeClr val="tx1"/>
                </a:solidFill>
              </a:rPr>
              <a:t>change</a:t>
            </a:r>
            <a:r>
              <a:rPr lang="it-IT" sz="2800" i="1">
                <a:solidFill>
                  <a:schemeClr val="tx1"/>
                </a:solidFill>
              </a:rPr>
              <a:t>, </a:t>
            </a:r>
            <a:r>
              <a:rPr lang="it-IT" sz="2800">
                <a:solidFill>
                  <a:schemeClr val="tx1"/>
                </a:solidFill>
              </a:rPr>
              <a:t>con cui è possibile </a:t>
            </a:r>
            <a:r>
              <a:rPr lang="it-IT" sz="2800" b="1">
                <a:solidFill>
                  <a:schemeClr val="tx1"/>
                </a:solidFill>
              </a:rPr>
              <a:t>chiedere all’AI di cambiare il colore dei capelli, inserire oggetti o modificare lo sfondo con pochi tocchi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Accanto alle modifiche personalizzate, Meta introduce </a:t>
            </a:r>
            <a:r>
              <a:rPr lang="it-IT" sz="2800" b="1" err="1">
                <a:solidFill>
                  <a:schemeClr val="tx1"/>
                </a:solidFill>
              </a:rPr>
              <a:t>preset</a:t>
            </a:r>
            <a:r>
              <a:rPr lang="it-IT" sz="2800" b="1">
                <a:solidFill>
                  <a:schemeClr val="tx1"/>
                </a:solidFill>
              </a:rPr>
              <a:t> e filtri AI</a:t>
            </a:r>
            <a:r>
              <a:rPr lang="it-IT" sz="2800">
                <a:solidFill>
                  <a:schemeClr val="tx1"/>
                </a:solidFill>
              </a:rPr>
              <a:t> che </a:t>
            </a:r>
            <a:r>
              <a:rPr lang="it-IT" sz="2800" b="1">
                <a:solidFill>
                  <a:schemeClr val="tx1"/>
                </a:solidFill>
              </a:rPr>
              <a:t>applicano stili artistici o effetti dinamici</a:t>
            </a:r>
            <a:r>
              <a:rPr lang="it-IT" sz="2800">
                <a:solidFill>
                  <a:schemeClr val="tx1"/>
                </a:solidFill>
              </a:rPr>
              <a:t>, come fiocchi di neve o fiamme nei video. L’obiettivo è rendere le </a:t>
            </a:r>
            <a:r>
              <a:rPr lang="it-IT" sz="2800" b="1">
                <a:solidFill>
                  <a:schemeClr val="tx1"/>
                </a:solidFill>
              </a:rPr>
              <a:t>Stories più espressive, creative e coerenti con il linguaggio visivo della piattaforma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L’utilizzo delle nuove funzioni implica l’accettazione dei </a:t>
            </a:r>
            <a:r>
              <a:rPr lang="it-IT" sz="2800" b="1">
                <a:solidFill>
                  <a:schemeClr val="tx1"/>
                </a:solidFill>
              </a:rPr>
              <a:t>nuovi AI </a:t>
            </a:r>
            <a:r>
              <a:rPr lang="it-IT" sz="2800" b="1" err="1">
                <a:solidFill>
                  <a:schemeClr val="tx1"/>
                </a:solidFill>
              </a:rPr>
              <a:t>Terms</a:t>
            </a:r>
            <a:r>
              <a:rPr lang="it-IT" sz="2800" b="1">
                <a:solidFill>
                  <a:schemeClr val="tx1"/>
                </a:solidFill>
              </a:rPr>
              <a:t> of Service</a:t>
            </a:r>
            <a:r>
              <a:rPr lang="it-IT" sz="2800">
                <a:solidFill>
                  <a:schemeClr val="tx1"/>
                </a:solidFill>
              </a:rPr>
              <a:t>, che autorizzano Meta ad analizzare i contenuti visivi e i tratti del volto per migliorare le esperienze di editing. Un passo avanti verso un Instagram sempre più intelligente e sempre più generato dall’AI.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488DD6-F581-EC77-4AB2-1C30A332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4902" y="228697"/>
            <a:ext cx="9309201" cy="2257863"/>
          </a:xfrm>
        </p:spPr>
        <p:txBody>
          <a:bodyPr/>
          <a:lstStyle/>
          <a:p>
            <a:r>
              <a:rPr lang="it-IT" sz="5000"/>
              <a:t>L’intelligenza artificiale arriva nelle Stories di Instagram</a:t>
            </a:r>
            <a:endParaRPr lang="en-US" sz="500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F50473BB-B14E-2187-430E-B6705AC07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ED143C4-EE71-28BA-56E3-A847A110FF8C}"/>
              </a:ext>
            </a:extLst>
          </p:cNvPr>
          <p:cNvSpPr txBox="1"/>
          <p:nvPr/>
        </p:nvSpPr>
        <p:spPr>
          <a:xfrm>
            <a:off x="12673894" y="11981179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https://www.ninja.it/ai-per-modificare-foto-e-video-nelle-instagram-stories/</a:t>
            </a:r>
            <a:r>
              <a:rPr lang="en-US" sz="1600"/>
              <a:t> </a:t>
            </a:r>
          </a:p>
        </p:txBody>
      </p:sp>
      <p:pic>
        <p:nvPicPr>
          <p:cNvPr id="6" name="Immagine 5" descr="Immagine che contiene Cellulare, Dispositivo portatile per comunicazioni, Dispositivo di comunicazione, gadget&#10;&#10;Il contenuto generato dall'IA potrebbe non essere corretto.">
            <a:extLst>
              <a:ext uri="{FF2B5EF4-FFF2-40B4-BE49-F238E27FC236}">
                <a16:creationId xmlns:a16="http://schemas.microsoft.com/office/drawing/2014/main" id="{8F46A511-F34B-DAF9-AFCD-3E97BA43E4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58" y="3095843"/>
            <a:ext cx="8191500" cy="4471595"/>
          </a:xfrm>
          <a:prstGeom prst="rect">
            <a:avLst/>
          </a:prstGeom>
        </p:spPr>
      </p:pic>
      <p:pic>
        <p:nvPicPr>
          <p:cNvPr id="8" name="Immagine 7" descr="Immagine che contiene Cellulare, schermata, multimediale, Dispositivo portatile per comunicazioni&#10;&#10;Il contenuto generato dall'IA potrebbe non essere corretto.">
            <a:extLst>
              <a:ext uri="{FF2B5EF4-FFF2-40B4-BE49-F238E27FC236}">
                <a16:creationId xmlns:a16="http://schemas.microsoft.com/office/drawing/2014/main" id="{AC221A38-A884-66F7-5B50-8EE978A694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58" y="7859999"/>
            <a:ext cx="8191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10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766864-D311-9016-A467-193481E78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FD7A976-FC0F-9916-8E8B-A6968F81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AACD58F-D6D9-63F6-202C-8B32ADEB111B}"/>
              </a:ext>
            </a:extLst>
          </p:cNvPr>
          <p:cNvSpPr txBox="1"/>
          <p:nvPr/>
        </p:nvSpPr>
        <p:spPr>
          <a:xfrm>
            <a:off x="1734501" y="2400064"/>
            <a:ext cx="908445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La </a:t>
            </a:r>
            <a:r>
              <a:rPr lang="it-IT" sz="2800" b="1"/>
              <a:t>prima campagna di brand di OpenAI</a:t>
            </a:r>
            <a:r>
              <a:rPr lang="it-IT" sz="2800"/>
              <a:t> mostra un volto dell’intelligenza artificiale diverso da quello a cui siamo abituati: non un’entità distante o minacciosa, ma un </a:t>
            </a:r>
            <a:r>
              <a:rPr lang="it-IT" sz="2800" b="1"/>
              <a:t>alleato concreto, capace di accompagnare le persone nella vita di tutti i giorni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Attraverso </a:t>
            </a:r>
            <a:r>
              <a:rPr lang="it-IT" sz="2800" b="1"/>
              <a:t>tre mini-film</a:t>
            </a:r>
            <a:r>
              <a:rPr lang="it-IT" sz="2800"/>
              <a:t> girati in pellicola – “</a:t>
            </a:r>
            <a:r>
              <a:rPr lang="it-IT" sz="2800" b="1"/>
              <a:t>Pull-Up with ChatGPT</a:t>
            </a:r>
            <a:r>
              <a:rPr lang="it-IT" sz="2800"/>
              <a:t>”, “</a:t>
            </a:r>
            <a:r>
              <a:rPr lang="it-IT" sz="2800" b="1" err="1"/>
              <a:t>Dish</a:t>
            </a:r>
            <a:r>
              <a:rPr lang="it-IT" sz="2800" b="1"/>
              <a:t> with ChatGPT</a:t>
            </a:r>
            <a:r>
              <a:rPr lang="it-IT" sz="2800"/>
              <a:t>” e “</a:t>
            </a:r>
            <a:r>
              <a:rPr lang="it-IT" sz="2800" b="1"/>
              <a:t>Road Trip with ChatGPT</a:t>
            </a:r>
            <a:r>
              <a:rPr lang="it-IT" sz="2800"/>
              <a:t>” – la campagna racconta storie autentiche di come </a:t>
            </a:r>
            <a:r>
              <a:rPr lang="it-IT" sz="2800" b="1"/>
              <a:t>ChatGPT aiuta a raggiungere</a:t>
            </a:r>
            <a:r>
              <a:rPr lang="it-IT" sz="2800"/>
              <a:t> piccoli e grandi </a:t>
            </a:r>
            <a:r>
              <a:rPr lang="it-IT" sz="2800" b="1"/>
              <a:t>obiettivi</a:t>
            </a:r>
            <a:r>
              <a:rPr lang="it-IT" sz="2800"/>
              <a:t>: migliorare la propria forma fisica, preparare un piatto speciale o organizzare un viaggio improvvisato.</a:t>
            </a:r>
          </a:p>
          <a:p>
            <a:endParaRPr lang="it-IT" sz="2800"/>
          </a:p>
          <a:p>
            <a:r>
              <a:rPr lang="it-IT" sz="2800"/>
              <a:t>L’intelligenza artificiale, insomma, non come sostituto dell’uomo ma come </a:t>
            </a:r>
            <a:r>
              <a:rPr lang="it-IT" sz="2800" b="1"/>
              <a:t>supporto alla sua creatività, alle sue sfide e alla sua crescita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Un racconto semplice e umano che trasforma l’AI da concetto astratto a </a:t>
            </a:r>
            <a:r>
              <a:rPr lang="it-IT" sz="2800" b="1"/>
              <a:t>presenza quotidiana</a:t>
            </a:r>
            <a:r>
              <a:rPr lang="it-IT" sz="2800"/>
              <a:t>, rassicurante e utile, </a:t>
            </a:r>
            <a:r>
              <a:rPr lang="it-IT" sz="2800" b="1"/>
              <a:t>capace di rendere la vita un po’ più facile e significativa</a:t>
            </a:r>
            <a:r>
              <a:rPr lang="it-IT" sz="280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58DF594-F58D-CB21-5100-656B151F1222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95252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i="1">
                <a:ea typeface="+mj-lt"/>
                <a:cs typeface="+mj-lt"/>
              </a:rPr>
              <a:t>La prima campagna di OpenAI racconta storie quotidiane</a:t>
            </a:r>
            <a:endParaRPr lang="it-IT" sz="600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3875E0B-C2E3-6C2E-54A9-DF93561EBD69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C1410F1-84B7-01F3-293E-3EC75AC1528D}"/>
              </a:ext>
            </a:extLst>
          </p:cNvPr>
          <p:cNvSpPr txBox="1"/>
          <p:nvPr/>
        </p:nvSpPr>
        <p:spPr>
          <a:xfrm>
            <a:off x="1734501" y="11924071"/>
            <a:ext cx="11693300" cy="890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https://www.insidemarketing.it/prima-campagna-di-brand-openai/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4"/>
              </a:rPr>
              <a:t>https://youtu.be/go4o6jiy8qE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5"/>
              </a:rPr>
              <a:t>https://youtu.be/To04SSylvVY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 </a:t>
            </a:r>
          </a:p>
        </p:txBody>
      </p:sp>
      <p:pic>
        <p:nvPicPr>
          <p:cNvPr id="7" name="Immagine 6" descr="Immagine che contiene schermata, testo, interno&#10;&#10;Il contenuto generato dall'IA potrebbe non essere corretto.">
            <a:extLst>
              <a:ext uri="{FF2B5EF4-FFF2-40B4-BE49-F238E27FC236}">
                <a16:creationId xmlns:a16="http://schemas.microsoft.com/office/drawing/2014/main" id="{7571DC3B-4C19-D4E3-C66C-6AE19842F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209" y="1680046"/>
            <a:ext cx="10456331" cy="5254048"/>
          </a:xfrm>
          <a:prstGeom prst="rect">
            <a:avLst/>
          </a:prstGeom>
        </p:spPr>
      </p:pic>
      <p:pic>
        <p:nvPicPr>
          <p:cNvPr id="11" name="Immagine 10" descr="Immagine che contiene testo, veicolo, Veicolo terrestre, aria aperta&#10;&#10;Il contenuto generato dall'IA potrebbe non essere corretto.">
            <a:extLst>
              <a:ext uri="{FF2B5EF4-FFF2-40B4-BE49-F238E27FC236}">
                <a16:creationId xmlns:a16="http://schemas.microsoft.com/office/drawing/2014/main" id="{51ACCCF0-3CA0-4611-AE80-38E0D5AD8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208" y="7390041"/>
            <a:ext cx="10456331" cy="500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49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92C6C3-4118-3E2C-E6E3-0AE6786E8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DCAB6F2-EA75-0D25-00A6-8581AD08D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C70DFAE-20C8-B225-9374-7FCBF9117F70}"/>
              </a:ext>
            </a:extLst>
          </p:cNvPr>
          <p:cNvSpPr txBox="1"/>
          <p:nvPr/>
        </p:nvSpPr>
        <p:spPr>
          <a:xfrm>
            <a:off x="1734501" y="2522670"/>
            <a:ext cx="908445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/>
              <a:t>Moncler</a:t>
            </a:r>
            <a:r>
              <a:rPr lang="it-IT" sz="2800"/>
              <a:t> celebra il calore autentico con la campagna </a:t>
            </a:r>
            <a:r>
              <a:rPr lang="it-IT" sz="2800" b="1" i="1" err="1"/>
              <a:t>Warmer</a:t>
            </a:r>
            <a:r>
              <a:rPr lang="it-IT" sz="2800" b="1" i="1"/>
              <a:t> </a:t>
            </a:r>
            <a:r>
              <a:rPr lang="it-IT" sz="2800" b="1" i="1" err="1"/>
              <a:t>Together</a:t>
            </a:r>
            <a:r>
              <a:rPr lang="it-IT" sz="2800"/>
              <a:t>, unendo due icone del cinema mondiale, </a:t>
            </a:r>
            <a:r>
              <a:rPr lang="it-IT" sz="2800" b="1"/>
              <a:t>Robert De Niro e Al Pacino</a:t>
            </a:r>
            <a:r>
              <a:rPr lang="it-IT" sz="2800"/>
              <a:t>, in un progetto che va oltre l’abbigliamento. </a:t>
            </a:r>
          </a:p>
          <a:p>
            <a:endParaRPr lang="it-IT" sz="2800"/>
          </a:p>
          <a:p>
            <a:r>
              <a:rPr lang="it-IT" sz="2800"/>
              <a:t>I celebri </a:t>
            </a:r>
            <a:r>
              <a:rPr lang="it-IT" sz="2800" b="1"/>
              <a:t>piumini Moncler</a:t>
            </a:r>
            <a:r>
              <a:rPr lang="it-IT" sz="2800"/>
              <a:t>, simbolo di stile, protezione e innovazione dal 1952, diventano il filo conduttore per </a:t>
            </a:r>
            <a:r>
              <a:rPr lang="it-IT" sz="2800" b="1"/>
              <a:t>raccontare amicizia, vicinanza e connessione tra le persone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Attraverso ritratti in bianco e nero e brevi filmati dietro le quinte, la campagna mostra come il </a:t>
            </a:r>
            <a:r>
              <a:rPr lang="it-IT" sz="2800" b="1"/>
              <a:t>vero calore</a:t>
            </a:r>
            <a:r>
              <a:rPr lang="it-IT" sz="2800"/>
              <a:t> non </a:t>
            </a:r>
            <a:r>
              <a:rPr lang="it-IT" sz="2800" b="1"/>
              <a:t>provenga</a:t>
            </a:r>
            <a:r>
              <a:rPr lang="it-IT" sz="2800"/>
              <a:t> solo dai piumini, ma dai </a:t>
            </a:r>
            <a:r>
              <a:rPr lang="it-IT" sz="2800" b="1"/>
              <a:t>gesti quotidiani, dalle parole sincere e dalla presenza costante l’uno per l’altro.</a:t>
            </a:r>
            <a:r>
              <a:rPr lang="it-IT" sz="2800"/>
              <a:t> </a:t>
            </a:r>
          </a:p>
          <a:p>
            <a:endParaRPr lang="it-IT" sz="2800"/>
          </a:p>
          <a:p>
            <a:r>
              <a:rPr lang="it-IT" sz="2800"/>
              <a:t>De Niro e Pacino incarnano questa idea: due leggende del cinema che condividono una complicità unica da oltre cinquant’anni, trasformando </a:t>
            </a:r>
            <a:r>
              <a:rPr lang="it-IT" sz="2800" b="1" i="1" err="1"/>
              <a:t>Warmer</a:t>
            </a:r>
            <a:r>
              <a:rPr lang="it-IT" sz="2800" b="1" i="1"/>
              <a:t> </a:t>
            </a:r>
            <a:r>
              <a:rPr lang="it-IT" sz="2800" b="1" i="1" err="1"/>
              <a:t>Together</a:t>
            </a:r>
            <a:r>
              <a:rPr lang="it-IT" sz="2800" b="1"/>
              <a:t> in un inno all’affetto, alla solidarietà e alle relazioni autentiche</a:t>
            </a:r>
            <a:r>
              <a:rPr lang="it-IT" sz="2800"/>
              <a:t>, dove emozioni e stile si incontrano perfettamente.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D0634AC-F25D-C731-2D86-5507D6F02119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95252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/>
              <a:t>Moncler </a:t>
            </a:r>
            <a:r>
              <a:rPr lang="it-IT" sz="6000" err="1"/>
              <a:t>Warmer</a:t>
            </a:r>
            <a:r>
              <a:rPr lang="it-IT" sz="6000"/>
              <a:t> </a:t>
            </a:r>
            <a:r>
              <a:rPr lang="it-IT" sz="6000" err="1"/>
              <a:t>Together</a:t>
            </a:r>
            <a:r>
              <a:rPr lang="it-IT" sz="6000"/>
              <a:t>: piumini iconici, attori leggendari</a:t>
            </a:r>
            <a:endParaRPr lang="it-IT" sz="6000" i="1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204F08E-DDF4-F963-E192-F0BBC2C8AED6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13E47A4-A352-A8B7-A6CF-AA6ADAE270AF}"/>
              </a:ext>
            </a:extLst>
          </p:cNvPr>
          <p:cNvSpPr txBox="1"/>
          <p:nvPr/>
        </p:nvSpPr>
        <p:spPr>
          <a:xfrm>
            <a:off x="13136481" y="11925470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https://www.gqitalia.it/article/moncler-al-pacino-rober-de-niro-campagna-foto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nuvola, cielo, aria aperta, vestiti&#10;&#10;Il contenuto generato dall'IA potrebbe non essere corretto.">
            <a:extLst>
              <a:ext uri="{FF2B5EF4-FFF2-40B4-BE49-F238E27FC236}">
                <a16:creationId xmlns:a16="http://schemas.microsoft.com/office/drawing/2014/main" id="{AA40DB61-0C1F-BB1F-2FC0-558499DE9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6481" y="6729850"/>
            <a:ext cx="7972425" cy="4513590"/>
          </a:xfrm>
          <a:prstGeom prst="rect">
            <a:avLst/>
          </a:prstGeom>
        </p:spPr>
      </p:pic>
      <p:pic>
        <p:nvPicPr>
          <p:cNvPr id="11" name="Immagine 10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C930152D-9F03-3975-9492-C4539E40CD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6482" y="1571070"/>
            <a:ext cx="7972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72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6F764D-616B-88BB-9008-C935EA907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DD9A28D-E86B-307B-DFB2-61940B96C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6759B3F-F9D6-F0AC-D973-6C03AE879F5A}"/>
              </a:ext>
            </a:extLst>
          </p:cNvPr>
          <p:cNvSpPr txBox="1"/>
          <p:nvPr/>
        </p:nvSpPr>
        <p:spPr>
          <a:xfrm>
            <a:off x="1930481" y="2214240"/>
            <a:ext cx="908445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Con la nuova campagna </a:t>
            </a:r>
            <a:r>
              <a:rPr lang="it-IT" sz="2800" b="1"/>
              <a:t>“The </a:t>
            </a:r>
            <a:r>
              <a:rPr lang="it-IT" sz="2800" b="1" err="1"/>
              <a:t>Periodic</a:t>
            </a:r>
            <a:r>
              <a:rPr lang="it-IT" sz="2800" b="1"/>
              <a:t> Fable”</a:t>
            </a:r>
            <a:r>
              <a:rPr lang="it-IT" sz="2800"/>
              <a:t>, The </a:t>
            </a:r>
            <a:r>
              <a:rPr lang="it-IT" sz="2800" err="1"/>
              <a:t>Ordinary</a:t>
            </a:r>
            <a:r>
              <a:rPr lang="it-IT" sz="2800"/>
              <a:t> prosegue la sua missione di </a:t>
            </a:r>
            <a:r>
              <a:rPr lang="it-IT" sz="2800" b="1"/>
              <a:t>smascherare i falsi miti della cosmetica.</a:t>
            </a:r>
            <a:r>
              <a:rPr lang="it-IT" sz="2800"/>
              <a:t> Il brand punta ora il dito contro il </a:t>
            </a:r>
            <a:r>
              <a:rPr lang="it-IT" sz="2800" b="1"/>
              <a:t>linguaggio pseudoscientifico</a:t>
            </a:r>
            <a:r>
              <a:rPr lang="it-IT" sz="2800"/>
              <a:t> usato dai marchi per vendere prodotti “miracolosi”.</a:t>
            </a:r>
          </a:p>
          <a:p>
            <a:br>
              <a:rPr lang="it-IT" sz="2800"/>
            </a:br>
            <a:r>
              <a:rPr lang="it-IT" sz="2800"/>
              <a:t>Il video della campagna, ambientato in una classe distopica, mostra studenti che ripetono parole come “grado medicale” o “senza pori”, simbolo delle </a:t>
            </a:r>
            <a:r>
              <a:rPr lang="it-IT" sz="2800" err="1"/>
              <a:t>buzzword</a:t>
            </a:r>
            <a:r>
              <a:rPr lang="it-IT" sz="2800"/>
              <a:t> che affollano il settore beauty. </a:t>
            </a:r>
          </a:p>
          <a:p>
            <a:endParaRPr lang="it-IT" sz="2800"/>
          </a:p>
          <a:p>
            <a:r>
              <a:rPr lang="it-IT" sz="2800"/>
              <a:t>Il momento di rottura arriva quando una studentessa svela la </a:t>
            </a:r>
            <a:r>
              <a:rPr lang="it-IT" sz="2800" b="1"/>
              <a:t>“favola periodica”</a:t>
            </a:r>
            <a:r>
              <a:rPr lang="it-IT" sz="2800"/>
              <a:t>, una </a:t>
            </a:r>
            <a:r>
              <a:rPr lang="it-IT" sz="2800" b="1"/>
              <a:t>tavola interattiva che decodifica i termini più usati dal marketing</a:t>
            </a:r>
            <a:r>
              <a:rPr lang="it-IT" sz="2800"/>
              <a:t> e spiega cosa significano davvero.</a:t>
            </a:r>
          </a:p>
          <a:p>
            <a:br>
              <a:rPr lang="it-IT" sz="2800"/>
            </a:br>
            <a:r>
              <a:rPr lang="it-IT" sz="2800"/>
              <a:t>Disponibile anche su una landing page dedicata, la campagna invita i consumatori a </a:t>
            </a:r>
            <a:r>
              <a:rPr lang="it-IT" sz="2800" b="1"/>
              <a:t>non credere ciecamente alle etichette</a:t>
            </a:r>
            <a:r>
              <a:rPr lang="it-IT" sz="2800"/>
              <a:t>, ma a </a:t>
            </a:r>
            <a:r>
              <a:rPr lang="it-IT" sz="2800" b="1"/>
              <a:t>scegliere prodotti basati su evidenze reali</a:t>
            </a:r>
            <a:r>
              <a:rPr lang="it-IT" sz="2800"/>
              <a:t>.</a:t>
            </a:r>
          </a:p>
          <a:p>
            <a:br>
              <a:rPr lang="it-IT" sz="2800"/>
            </a:br>
            <a:r>
              <a:rPr lang="it-IT" sz="2800"/>
              <a:t>The </a:t>
            </a:r>
            <a:r>
              <a:rPr lang="it-IT" sz="2800" err="1"/>
              <a:t>Ordinary</a:t>
            </a:r>
            <a:r>
              <a:rPr lang="it-IT" sz="2800"/>
              <a:t> riafferma il proprio valore fondante: </a:t>
            </a:r>
            <a:r>
              <a:rPr lang="it-IT" sz="2800" b="1"/>
              <a:t>trasparenza e verità nella cosmetica</a:t>
            </a:r>
            <a:r>
              <a:rPr lang="it-IT" sz="2800"/>
              <a:t>..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7B87213-FDC3-34AD-1CA4-3FD739671E2C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95252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700"/>
              <a:t>The </a:t>
            </a:r>
            <a:r>
              <a:rPr lang="it-IT" sz="5700" err="1"/>
              <a:t>Periodic</a:t>
            </a:r>
            <a:r>
              <a:rPr lang="it-IT" sz="5700"/>
              <a:t> Fable: come The </a:t>
            </a:r>
            <a:r>
              <a:rPr lang="it-IT" sz="5700" err="1"/>
              <a:t>Ordinary</a:t>
            </a:r>
            <a:r>
              <a:rPr lang="it-IT" sz="5700"/>
              <a:t> smonta la “scienza” del marketing beauty</a:t>
            </a:r>
            <a:endParaRPr lang="it-IT" sz="5700" i="1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D691564-78B9-5F7B-2F0B-56BF93E86AE4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D4CEF2-C1FB-890A-37DE-7A4E651B95AD}"/>
              </a:ext>
            </a:extLst>
          </p:cNvPr>
          <p:cNvSpPr txBox="1"/>
          <p:nvPr/>
        </p:nvSpPr>
        <p:spPr>
          <a:xfrm>
            <a:off x="12674449" y="12275097"/>
            <a:ext cx="11693300" cy="5854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https://www.insidemarketing.it/campagna-the-ordinary-the-period </a:t>
            </a:r>
            <a:r>
              <a:rPr lang="en-US" err="1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ic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-fable/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4"/>
              </a:rPr>
              <a:t>https://youtu.be/N0PofH4blq8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 </a:t>
            </a:r>
          </a:p>
        </p:txBody>
      </p:sp>
      <p:pic>
        <p:nvPicPr>
          <p:cNvPr id="8" name="Immagine 7" descr="Immagine che contiene interno, muro, arte, soffitto&#10;&#10;Il contenuto generato dall'IA potrebbe non essere corretto.">
            <a:extLst>
              <a:ext uri="{FF2B5EF4-FFF2-40B4-BE49-F238E27FC236}">
                <a16:creationId xmlns:a16="http://schemas.microsoft.com/office/drawing/2014/main" id="{9F87C0E9-0C44-E844-2592-916B7A51F5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449" y="1860307"/>
            <a:ext cx="8331731" cy="5045977"/>
          </a:xfrm>
          <a:prstGeom prst="rect">
            <a:avLst/>
          </a:prstGeom>
        </p:spPr>
      </p:pic>
      <p:pic>
        <p:nvPicPr>
          <p:cNvPr id="12" name="Immagine 11" descr="Immagine che contiene uomo, presentazione, Schermo di proiezione, vestiti&#10;&#10;Il contenuto generato dall'IA potrebbe non essere corretto.">
            <a:extLst>
              <a:ext uri="{FF2B5EF4-FFF2-40B4-BE49-F238E27FC236}">
                <a16:creationId xmlns:a16="http://schemas.microsoft.com/office/drawing/2014/main" id="{8C1C2727-5211-9065-0AA9-C72F5281F7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449" y="7290119"/>
            <a:ext cx="8331731" cy="490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908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8C4E96-32AA-BB02-0AFA-D27AA5398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8C9B123-32D4-DA09-8A58-950E15EF5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51E05E5-0A2E-1323-F333-A14A2C4EE2E7}"/>
              </a:ext>
            </a:extLst>
          </p:cNvPr>
          <p:cNvSpPr txBox="1"/>
          <p:nvPr/>
        </p:nvSpPr>
        <p:spPr>
          <a:xfrm>
            <a:off x="1843771" y="1946145"/>
            <a:ext cx="908445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Netflix accompagna il debutto de </a:t>
            </a:r>
            <a:r>
              <a:rPr lang="it-IT" sz="2800" b="1" i="1"/>
              <a:t>“Il Mostro”</a:t>
            </a:r>
            <a:r>
              <a:rPr lang="it-IT" sz="2800"/>
              <a:t>, la nuova serie diretta da </a:t>
            </a:r>
            <a:r>
              <a:rPr lang="it-IT" sz="2800" b="1"/>
              <a:t>Stefano Sollima</a:t>
            </a:r>
            <a:r>
              <a:rPr lang="it-IT" sz="2800"/>
              <a:t>, con una </a:t>
            </a:r>
            <a:r>
              <a:rPr lang="it-IT" sz="2800" b="1"/>
              <a:t>campagna integrata</a:t>
            </a:r>
            <a:r>
              <a:rPr lang="it-IT" sz="2800"/>
              <a:t> firmata da </a:t>
            </a:r>
            <a:r>
              <a:rPr lang="it-IT" sz="2800" err="1"/>
              <a:t>Dude</a:t>
            </a:r>
            <a:r>
              <a:rPr lang="it-IT" sz="2800"/>
              <a:t> che unisce stampa, outdoor e </a:t>
            </a:r>
            <a:r>
              <a:rPr lang="it-IT" sz="2800" err="1"/>
              <a:t>digital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L’obiettivo è </a:t>
            </a:r>
            <a:r>
              <a:rPr lang="it-IT" sz="2800" b="1"/>
              <a:t>riportare l’attenzione sulle origini di uno dei casi più noti della cronaca italiana</a:t>
            </a:r>
            <a:r>
              <a:rPr lang="it-IT" sz="2800"/>
              <a:t>, intrecciando la forza della narrazione con quella della memoria collettiva.</a:t>
            </a:r>
          </a:p>
          <a:p>
            <a:endParaRPr lang="it-IT" sz="2800"/>
          </a:p>
          <a:p>
            <a:r>
              <a:rPr lang="it-IT" sz="2800"/>
              <a:t>La campagna ruota attorno alla </a:t>
            </a:r>
            <a:r>
              <a:rPr lang="it-IT" sz="2800" err="1"/>
              <a:t>tagline</a:t>
            </a:r>
            <a:r>
              <a:rPr lang="it-IT" sz="2800"/>
              <a:t> </a:t>
            </a:r>
            <a:r>
              <a:rPr lang="it-IT" sz="2800" i="1"/>
              <a:t>“</a:t>
            </a:r>
            <a:r>
              <a:rPr lang="it-IT" sz="2800" b="1" i="1"/>
              <a:t>Molto è stato scritto. Ma per capire la storia, bisogna partire dalle origini</a:t>
            </a:r>
            <a:r>
              <a:rPr lang="it-IT" sz="2800" i="1"/>
              <a:t>”</a:t>
            </a:r>
            <a:r>
              <a:rPr lang="it-IT" sz="2800"/>
              <a:t>. Il progetto prende vita su due pagine del </a:t>
            </a:r>
            <a:r>
              <a:rPr lang="it-IT" sz="2800" i="1"/>
              <a:t>Corriere della Sera</a:t>
            </a:r>
            <a:r>
              <a:rPr lang="it-IT" sz="2800"/>
              <a:t>, dove articoli di cronaca dell’epoca si affiancano all’annuncio della serie, creando un dialogo visivo tra verità storica e finzione narrativa.</a:t>
            </a:r>
          </a:p>
          <a:p>
            <a:endParaRPr lang="it-IT" sz="2800"/>
          </a:p>
          <a:p>
            <a:r>
              <a:rPr lang="it-IT" sz="2800"/>
              <a:t>A completare il piano, </a:t>
            </a:r>
            <a:r>
              <a:rPr lang="it-IT" sz="2800" b="1"/>
              <a:t>installazioni immersive</a:t>
            </a:r>
            <a:r>
              <a:rPr lang="it-IT" sz="2800"/>
              <a:t> e </a:t>
            </a:r>
            <a:r>
              <a:rPr lang="it-IT" sz="2800" b="1" err="1"/>
              <a:t>domination</a:t>
            </a:r>
            <a:r>
              <a:rPr lang="it-IT" sz="2800"/>
              <a:t> nelle metropolitane di </a:t>
            </a:r>
            <a:r>
              <a:rPr lang="it-IT" sz="2800" b="1"/>
              <a:t>Duomo a Milano</a:t>
            </a:r>
            <a:r>
              <a:rPr lang="it-IT" sz="2800"/>
              <a:t> e </a:t>
            </a:r>
            <a:r>
              <a:rPr lang="it-IT" sz="2800" b="1"/>
              <a:t>Santa Maria Novella a Firenze</a:t>
            </a:r>
            <a:r>
              <a:rPr lang="it-IT" sz="2800"/>
              <a:t>, con visual che richiamano le pagine di giornale e i volti della serie. Un modo per portare la storia là dove la cronaca, un tempo, viveva davvero: tra la gente.</a:t>
            </a:r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F253CF-DBA1-653A-E0D5-B7802C80DE23}"/>
              </a:ext>
            </a:extLst>
          </p:cNvPr>
          <p:cNvSpPr txBox="1">
            <a:spLocks/>
          </p:cNvSpPr>
          <p:nvPr/>
        </p:nvSpPr>
        <p:spPr>
          <a:xfrm>
            <a:off x="1734500" y="404292"/>
            <a:ext cx="19525299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700" i="1">
                <a:ea typeface="+mj-lt"/>
                <a:cs typeface="+mj-lt"/>
              </a:rPr>
              <a:t>La campagna Netflix per l’uscita della serie «Il Mostro»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E37E1B2-3B60-3C64-3683-FCB97832EF80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9620C3C-59F0-944C-1AD7-37634BE06FB9}"/>
              </a:ext>
            </a:extLst>
          </p:cNvPr>
          <p:cNvSpPr txBox="1"/>
          <p:nvPr/>
        </p:nvSpPr>
        <p:spPr>
          <a:xfrm>
            <a:off x="11145194" y="11970577"/>
            <a:ext cx="11693300" cy="5854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https://www.engage.it/campagne/netflix-lancia-il-mostro-con-una-campagna-ideata-da-dude-tra-inserti-stampa-e-domination-in-metro.aspx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testo, schermata, treno, metropolitana&#10;&#10;Il contenuto generato dall'IA potrebbe non essere corretto.">
            <a:extLst>
              <a:ext uri="{FF2B5EF4-FFF2-40B4-BE49-F238E27FC236}">
                <a16:creationId xmlns:a16="http://schemas.microsoft.com/office/drawing/2014/main" id="{6C8ACAF1-022C-F4F1-9A6A-3BE516C75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50" y="3576856"/>
            <a:ext cx="10775680" cy="614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255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9FD8E9-56D2-6C36-F9C7-4CD60D5B6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3269ED9-8516-80BC-34E6-726286200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1515435-9EEB-EA58-990D-6BAC6DD65780}"/>
              </a:ext>
            </a:extLst>
          </p:cNvPr>
          <p:cNvSpPr txBox="1"/>
          <p:nvPr/>
        </p:nvSpPr>
        <p:spPr>
          <a:xfrm>
            <a:off x="1894682" y="2569599"/>
            <a:ext cx="11178614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Ikea ha lanciato in Svezia la campagna </a:t>
            </a:r>
            <a:r>
              <a:rPr lang="it-IT" sz="2800" b="1"/>
              <a:t>“</a:t>
            </a:r>
            <a:r>
              <a:rPr lang="it-IT" sz="2800" b="1" err="1"/>
              <a:t>Wherever</a:t>
            </a:r>
            <a:r>
              <a:rPr lang="it-IT" sz="2800" b="1"/>
              <a:t> Life Goes”</a:t>
            </a:r>
            <a:r>
              <a:rPr lang="it-IT" sz="2800"/>
              <a:t>, ideata da </a:t>
            </a:r>
            <a:r>
              <a:rPr lang="it-IT" sz="2800" err="1"/>
              <a:t>Åkestam</a:t>
            </a:r>
            <a:r>
              <a:rPr lang="it-IT" sz="2800"/>
              <a:t> Holst </a:t>
            </a:r>
            <a:r>
              <a:rPr lang="it-IT" sz="2800" err="1"/>
              <a:t>NoA</a:t>
            </a:r>
            <a:r>
              <a:rPr lang="it-IT" sz="2800"/>
              <a:t>, per </a:t>
            </a:r>
            <a:r>
              <a:rPr lang="it-IT" sz="2800" b="1"/>
              <a:t>raccontare come il brand sia sempre presente nei momenti in cui la vita cambia</a:t>
            </a:r>
            <a:r>
              <a:rPr lang="it-IT" sz="2800"/>
              <a:t> e bisogna riorganizzare i propri spazi. </a:t>
            </a:r>
          </a:p>
          <a:p>
            <a:endParaRPr lang="it-IT" sz="2800"/>
          </a:p>
          <a:p>
            <a:r>
              <a:rPr lang="it-IT" sz="2800"/>
              <a:t>La campagna mostra amori che nascono, finiscono o ritornano, bambini che arrivano, nuovi hobby e cambiamenti quotidiani, e mette in evidenza come </a:t>
            </a:r>
            <a:r>
              <a:rPr lang="it-IT" sz="2800" b="1"/>
              <a:t>Ikea possa essere un compagno affidabile</a:t>
            </a:r>
            <a:r>
              <a:rPr lang="it-IT" sz="2800"/>
              <a:t> in tutte queste fasi.</a:t>
            </a:r>
          </a:p>
          <a:p>
            <a:endParaRPr lang="it-IT" sz="2800"/>
          </a:p>
          <a:p>
            <a:r>
              <a:rPr lang="it-IT" sz="2800"/>
              <a:t>A distinguere il brand non è il logo, ma il </a:t>
            </a:r>
            <a:r>
              <a:rPr lang="it-IT" sz="2800" b="1"/>
              <a:t>cartellino del prezzo</a:t>
            </a:r>
            <a:r>
              <a:rPr lang="it-IT" sz="2800"/>
              <a:t>, ormai diventato </a:t>
            </a:r>
            <a:r>
              <a:rPr lang="it-IT" sz="2800" b="1"/>
              <a:t>simbolo iconico, che diventa quasi un narratore e testimone dei cambiamenti della vita</a:t>
            </a:r>
            <a:r>
              <a:rPr lang="it-IT" sz="2800"/>
              <a:t>. La campagna riesce a raccontare come la casa possa adattarsi ai mutamenti personali: una convivenza che inizia, una separazione, un figlio che arriva, oppure nuovi hobby da organizzare.</a:t>
            </a:r>
          </a:p>
          <a:p>
            <a:endParaRPr lang="it-IT" sz="2800"/>
          </a:p>
          <a:p>
            <a:r>
              <a:rPr lang="it-IT" sz="2800"/>
              <a:t>Ikea si propone così come un </a:t>
            </a:r>
            <a:r>
              <a:rPr lang="it-IT" sz="2800" b="1"/>
              <a:t>alleato quotidiano</a:t>
            </a:r>
            <a:r>
              <a:rPr lang="it-IT" sz="2800"/>
              <a:t>, capace di </a:t>
            </a:r>
            <a:r>
              <a:rPr lang="it-IT" sz="2800" b="1"/>
              <a:t>rendere gli spazi funzionali, accoglienti e pronti a crescere insieme a chi li abita</a:t>
            </a:r>
            <a:r>
              <a:rPr lang="it-IT" sz="2800"/>
              <a:t>.</a:t>
            </a:r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4E630F-C939-C90C-C557-00944C1B2B90}"/>
              </a:ext>
            </a:extLst>
          </p:cNvPr>
          <p:cNvSpPr txBox="1">
            <a:spLocks/>
          </p:cNvSpPr>
          <p:nvPr/>
        </p:nvSpPr>
        <p:spPr>
          <a:xfrm>
            <a:off x="1734500" y="404292"/>
            <a:ext cx="19525299" cy="116735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i="1"/>
              <a:t>IKEA: </a:t>
            </a:r>
            <a:r>
              <a:rPr lang="it-IT" sz="6000"/>
              <a:t>Il cartellino che racconta </a:t>
            </a:r>
          </a:p>
          <a:p>
            <a:r>
              <a:rPr lang="it-IT" sz="6000"/>
              <a:t>storie di vita</a:t>
            </a:r>
            <a:r>
              <a:rPr lang="it-IT" sz="6000" i="1"/>
              <a:t> </a:t>
            </a:r>
            <a:endParaRPr lang="it-IT" sz="600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E1E59B8-8BBF-DF9A-9FFD-117BA44327F3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6002DBD-C170-8E48-2853-611AD4E89820}"/>
              </a:ext>
            </a:extLst>
          </p:cNvPr>
          <p:cNvSpPr txBox="1"/>
          <p:nvPr/>
        </p:nvSpPr>
        <p:spPr>
          <a:xfrm>
            <a:off x="1897216" y="11745432"/>
            <a:ext cx="11178614" cy="890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https://www.instagram.com/p/DQMHKQ-DQvU/?img_index=4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4"/>
              </a:rPr>
              <a:t>https://brand-news.it/brand/casa/arredamento/wherever-life-goes-il-cartellino-del-prezzo-ikea-testimone-delle-transizioni-della-vita/</a:t>
            </a:r>
            <a:r>
              <a:rPr lang="en-US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8" name="Immagine 7" descr="Immagine che contiene violino, Strumento musicale, cartone animato, interno&#10;&#10;Il contenuto generato dall'IA potrebbe non essere corretto.">
            <a:extLst>
              <a:ext uri="{FF2B5EF4-FFF2-40B4-BE49-F238E27FC236}">
                <a16:creationId xmlns:a16="http://schemas.microsoft.com/office/drawing/2014/main" id="{3C61D21A-FA2D-DB52-4F35-E5B62F99E1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0561" y="322768"/>
            <a:ext cx="7493072" cy="5827945"/>
          </a:xfrm>
          <a:prstGeom prst="rect">
            <a:avLst/>
          </a:prstGeom>
        </p:spPr>
      </p:pic>
      <p:pic>
        <p:nvPicPr>
          <p:cNvPr id="11" name="Immagine 10" descr="Immagine che contiene testo, calzature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04452817-0376-7D63-7A35-EF2B58E1B7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298" y="6431271"/>
            <a:ext cx="7479373" cy="582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85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/>
              <a:t>TREND	</a:t>
            </a:r>
            <a:endParaRPr lang="it-IT"/>
          </a:p>
          <a:p>
            <a:pPr marL="913765" indent="-913765"/>
            <a:r>
              <a:rPr lang="en-US" noProof="0"/>
              <a:t>INTELLIGENZA ARTIFICIALE </a:t>
            </a:r>
            <a:endParaRPr lang="en-US"/>
          </a:p>
          <a:p>
            <a:pPr marL="913765" indent="-913765"/>
            <a:r>
              <a:rPr lang="en-US" noProof="0"/>
              <a:t>PLATFORM UPDATING</a:t>
            </a:r>
          </a:p>
          <a:p>
            <a:pPr marL="913765" indent="-913765"/>
            <a:r>
              <a:rPr lang="en-US" noProof="0"/>
              <a:t>CAMPAGNE ADV</a:t>
            </a:r>
          </a:p>
          <a:p>
            <a:pPr marL="913765" indent="-913765"/>
            <a:r>
              <a:rPr lang="en-US" noProof="0"/>
              <a:t>INFLUENCER UPDATING</a:t>
            </a:r>
          </a:p>
          <a:p>
            <a:pPr marL="913765" indent="-913765"/>
            <a:r>
              <a:rPr lang="en-US" noProof="0"/>
              <a:t>CONTENT TREND</a:t>
            </a:r>
          </a:p>
          <a:p>
            <a:pPr marL="913765" indent="-913765"/>
            <a:r>
              <a:rPr lang="en-US" noProof="0"/>
              <a:t>CALENDARIO EVENTI </a:t>
            </a:r>
            <a:r>
              <a:rPr lang="en-US"/>
              <a:t>NOVEMBRE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AC6CE-D2B1-6D7A-C12B-ED899354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2B9A06-01CD-E0B0-255C-913F651A4FE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85212F2C-A51C-6C96-6462-9B3F4B9E3137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600"/>
              <a:t>Nuove regole per l’influencer marketing</a:t>
            </a:r>
            <a:endParaRPr lang="it-IT" sz="6500">
              <a:solidFill>
                <a:srgbClr val="000000"/>
              </a:solidFill>
            </a:endParaRPr>
          </a:p>
          <a:p>
            <a:pPr defTabSz="2303747">
              <a:defRPr/>
            </a:pPr>
            <a:endParaRPr lang="it-IT" sz="6500">
              <a:solidFill>
                <a:srgbClr val="000000"/>
              </a:solidFill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5BF32EA-1AA1-73C0-F6EE-2C1314B6DC49}"/>
              </a:ext>
            </a:extLst>
          </p:cNvPr>
          <p:cNvSpPr txBox="1">
            <a:spLocks/>
          </p:cNvSpPr>
          <p:nvPr/>
        </p:nvSpPr>
        <p:spPr>
          <a:xfrm>
            <a:off x="1647471" y="2207672"/>
            <a:ext cx="10717711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L’</a:t>
            </a:r>
            <a:r>
              <a:rPr lang="it-IT" b="1"/>
              <a:t>AGCOM</a:t>
            </a:r>
            <a:r>
              <a:rPr lang="it-IT"/>
              <a:t> ha ufficialmente </a:t>
            </a:r>
            <a:r>
              <a:rPr lang="it-IT" b="1"/>
              <a:t>ridefinito il ruolo degli influencer</a:t>
            </a:r>
            <a:r>
              <a:rPr lang="it-IT"/>
              <a:t> nel panorama digitale italiano. Con la nuova delibera 197/25/CONS, l’Autorità li considera veri e propri operatori media.</a:t>
            </a:r>
          </a:p>
          <a:p>
            <a:br>
              <a:rPr lang="it-IT"/>
            </a:br>
            <a:r>
              <a:rPr lang="it-IT"/>
              <a:t>L’obiettivo è chiaro: </a:t>
            </a:r>
            <a:r>
              <a:rPr lang="it-IT" b="1"/>
              <a:t>garantire maggiore trasparenza, tutela dei consumatori e responsabilità nel mercato dell’influencer marketing.</a:t>
            </a:r>
            <a:endParaRPr lang="it-IT"/>
          </a:p>
          <a:p>
            <a:endParaRPr lang="it-IT"/>
          </a:p>
          <a:p>
            <a:r>
              <a:rPr lang="it-IT"/>
              <a:t>Tra le novità principali, nasce la figura dell’</a:t>
            </a:r>
            <a:r>
              <a:rPr lang="it-IT" b="1"/>
              <a:t>“influencer rilevante”</a:t>
            </a:r>
            <a:r>
              <a:rPr lang="it-IT"/>
              <a:t>, ossia chi supera 500.000 follower o 1 milione di visualizzazioni mensili. Questi soggetti dovranno </a:t>
            </a:r>
            <a:r>
              <a:rPr lang="it-IT" b="1"/>
              <a:t>iscriversi</a:t>
            </a:r>
            <a:r>
              <a:rPr lang="it-IT"/>
              <a:t> in un </a:t>
            </a:r>
            <a:r>
              <a:rPr lang="it-IT" b="1"/>
              <a:t>elenco pubblico AGCOM</a:t>
            </a:r>
            <a:r>
              <a:rPr lang="it-IT"/>
              <a:t> e </a:t>
            </a:r>
            <a:r>
              <a:rPr lang="it-IT" b="1"/>
              <a:t>rispettare principi stringenti.</a:t>
            </a:r>
          </a:p>
          <a:p>
            <a:endParaRPr lang="it-IT"/>
          </a:p>
          <a:p>
            <a:r>
              <a:rPr lang="it-IT"/>
              <a:t>Il Codice include anche </a:t>
            </a:r>
            <a:r>
              <a:rPr lang="it-IT" b="1"/>
              <a:t>i </a:t>
            </a:r>
            <a:r>
              <a:rPr lang="it-IT" b="1" err="1"/>
              <a:t>virtual</a:t>
            </a:r>
            <a:r>
              <a:rPr lang="it-IT" b="1"/>
              <a:t> influencer</a:t>
            </a:r>
            <a:r>
              <a:rPr lang="it-IT"/>
              <a:t> </a:t>
            </a:r>
            <a:r>
              <a:rPr lang="it-IT" b="1"/>
              <a:t>generati da intelligenza artificiale </a:t>
            </a:r>
            <a:r>
              <a:rPr lang="it-IT"/>
              <a:t>e mostra in questo modo un</a:t>
            </a:r>
            <a:r>
              <a:rPr lang="it-IT" b="1"/>
              <a:t> </a:t>
            </a:r>
            <a:r>
              <a:rPr lang="it-IT"/>
              <a:t>importante apertura verso il futuro</a:t>
            </a:r>
          </a:p>
          <a:p>
            <a:endParaRPr lang="it-IT"/>
          </a:p>
          <a:p>
            <a:r>
              <a:rPr lang="it-IT"/>
              <a:t>Il nuovo Codice di condotta segna una svolta: </a:t>
            </a:r>
            <a:r>
              <a:rPr lang="it-IT" b="1"/>
              <a:t>più visibilità significa più responsabilità</a:t>
            </a:r>
            <a:r>
              <a:rPr lang="it-IT"/>
              <a:t>. È l’inizio di una </a:t>
            </a:r>
            <a:r>
              <a:rPr lang="it-IT" b="1"/>
              <a:t>nuova era per la </a:t>
            </a:r>
            <a:r>
              <a:rPr lang="it-IT" b="1" err="1"/>
              <a:t>content</a:t>
            </a:r>
            <a:r>
              <a:rPr lang="it-IT" b="1"/>
              <a:t> economy italiana</a:t>
            </a:r>
            <a:r>
              <a:rPr lang="it-IT"/>
              <a:t>, all’insegna di trasparenza, etica e credibilità.</a:t>
            </a:r>
          </a:p>
          <a:p>
            <a:endParaRPr lang="it-IT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70CE3D9-CDEA-C5C7-B81B-89F526261D0C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745F96-4CC3-851B-25E1-EE0E49D9C895}"/>
              </a:ext>
            </a:extLst>
          </p:cNvPr>
          <p:cNvSpPr txBox="1"/>
          <p:nvPr/>
        </p:nvSpPr>
        <p:spPr>
          <a:xfrm>
            <a:off x="1647471" y="12371130"/>
            <a:ext cx="10644915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>
                <a:solidFill>
                  <a:srgbClr val="FF0000"/>
                </a:solidFill>
              </a:rPr>
              <a:t>https://brand-news.it/intelligence/normative/nuove-regole-per-gli-influencer-cosa-comportano-le-linee-guida-e-il-codice-di-condotta-dellagcom/</a:t>
            </a:r>
          </a:p>
        </p:txBody>
      </p:sp>
      <p:pic>
        <p:nvPicPr>
          <p:cNvPr id="6" name="Immagine 5" descr="Immagine che contiene persona, interno, Viso umano, muro&#10;&#10;Il contenuto generato dall'IA potrebbe non essere corretto.">
            <a:extLst>
              <a:ext uri="{FF2B5EF4-FFF2-40B4-BE49-F238E27FC236}">
                <a16:creationId xmlns:a16="http://schemas.microsoft.com/office/drawing/2014/main" id="{609A3EDD-791E-7D87-960F-5C5C6C170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62" y="3692327"/>
            <a:ext cx="9804618" cy="653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47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38E66-70AE-6311-735A-AB2986A1F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A21FC2-1BFF-C8C3-36E7-D8C9144DF26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B676789E-DE5B-1A26-9722-6C19576D24CE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>
                <a:ea typeface="+mj-lt"/>
                <a:cs typeface="+mj-lt"/>
              </a:rPr>
              <a:t>Il nuovo remix virale di </a:t>
            </a:r>
            <a:r>
              <a:rPr lang="it-IT" sz="6500" err="1">
                <a:ea typeface="+mj-lt"/>
                <a:cs typeface="+mj-lt"/>
              </a:rPr>
              <a:t>Tik</a:t>
            </a:r>
            <a:r>
              <a:rPr lang="it-IT" sz="6500">
                <a:ea typeface="+mj-lt"/>
                <a:cs typeface="+mj-lt"/>
              </a:rPr>
              <a:t> </a:t>
            </a:r>
            <a:r>
              <a:rPr lang="it-IT" sz="6500" err="1">
                <a:ea typeface="+mj-lt"/>
                <a:cs typeface="+mj-lt"/>
              </a:rPr>
              <a:t>Tok</a:t>
            </a:r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B4A281CA-459C-DB85-C3E8-A6DD7BD3341A}"/>
              </a:ext>
            </a:extLst>
          </p:cNvPr>
          <p:cNvSpPr txBox="1">
            <a:spLocks/>
          </p:cNvSpPr>
          <p:nvPr/>
        </p:nvSpPr>
        <p:spPr>
          <a:xfrm>
            <a:off x="2312470" y="1398446"/>
            <a:ext cx="920722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Un </a:t>
            </a:r>
            <a:r>
              <a:rPr lang="it-IT" b="1"/>
              <a:t>remix virale </a:t>
            </a:r>
            <a:r>
              <a:rPr lang="it-IT"/>
              <a:t>su </a:t>
            </a:r>
            <a:r>
              <a:rPr lang="it-IT" b="1"/>
              <a:t>TikTok</a:t>
            </a:r>
            <a:r>
              <a:rPr lang="it-IT"/>
              <a:t> ha unito </a:t>
            </a:r>
            <a:r>
              <a:rPr lang="it-IT" i="1" err="1"/>
              <a:t>What’s</a:t>
            </a:r>
            <a:r>
              <a:rPr lang="it-IT" i="1"/>
              <a:t> Up</a:t>
            </a:r>
            <a:r>
              <a:rPr lang="it-IT"/>
              <a:t> dei 4 Non </a:t>
            </a:r>
            <a:r>
              <a:rPr lang="it-IT" err="1"/>
              <a:t>Blondes</a:t>
            </a:r>
            <a:r>
              <a:rPr lang="it-IT"/>
              <a:t> con </a:t>
            </a:r>
            <a:r>
              <a:rPr lang="it-IT" i="1" err="1"/>
              <a:t>Beez</a:t>
            </a:r>
            <a:r>
              <a:rPr lang="it-IT" i="1"/>
              <a:t> in the Trap</a:t>
            </a:r>
            <a:r>
              <a:rPr lang="it-IT"/>
              <a:t> di Nicki Minaj, dando vita a un </a:t>
            </a:r>
            <a:r>
              <a:rPr lang="it-IT" b="1"/>
              <a:t>fenomeno che ha contagiato star internazionali e italiane</a:t>
            </a:r>
            <a:r>
              <a:rPr lang="it-IT"/>
              <a:t> come Sabrina Carpenter, Jimmy Fallon  Demi Lovato, Simone Biles e altri.</a:t>
            </a:r>
          </a:p>
          <a:p>
            <a:endParaRPr lang="it-IT"/>
          </a:p>
          <a:p>
            <a:r>
              <a:rPr lang="it-IT"/>
              <a:t>Creato da DJ </a:t>
            </a:r>
            <a:r>
              <a:rPr lang="it-IT" err="1"/>
              <a:t>Auxlord</a:t>
            </a:r>
            <a:r>
              <a:rPr lang="it-IT"/>
              <a:t> con </a:t>
            </a:r>
            <a:r>
              <a:rPr lang="it-IT" err="1"/>
              <a:t>un’app</a:t>
            </a:r>
            <a:r>
              <a:rPr lang="it-IT"/>
              <a:t> per iPad, il mashup alterna la </a:t>
            </a:r>
            <a:r>
              <a:rPr lang="it-IT" b="1"/>
              <a:t>voce distintiva di Linda Perry</a:t>
            </a:r>
            <a:r>
              <a:rPr lang="it-IT"/>
              <a:t> al </a:t>
            </a:r>
            <a:r>
              <a:rPr lang="it-IT" b="1"/>
              <a:t>ritmo rap di Minaj</a:t>
            </a:r>
            <a:r>
              <a:rPr lang="it-IT"/>
              <a:t>, generando reazioni entusiaste anche dalla stessa Perry. </a:t>
            </a:r>
          </a:p>
          <a:p>
            <a:endParaRPr lang="it-IT"/>
          </a:p>
          <a:p>
            <a:r>
              <a:rPr lang="it-IT"/>
              <a:t>Grazie alla viralità del trend, </a:t>
            </a:r>
            <a:r>
              <a:rPr lang="it-IT" b="1" i="1" err="1"/>
              <a:t>Beez</a:t>
            </a:r>
            <a:r>
              <a:rPr lang="it-IT" b="1" i="1"/>
              <a:t> in the Trap</a:t>
            </a:r>
            <a:r>
              <a:rPr lang="it-IT" b="1"/>
              <a:t> ha registrato un +460 % negli streaming globali</a:t>
            </a:r>
            <a:r>
              <a:rPr lang="it-IT"/>
              <a:t>, mentre </a:t>
            </a:r>
            <a:r>
              <a:rPr lang="it-IT" b="1" i="1" err="1"/>
              <a:t>What’s</a:t>
            </a:r>
            <a:r>
              <a:rPr lang="it-IT" b="1" i="1"/>
              <a:t> Up</a:t>
            </a:r>
            <a:r>
              <a:rPr lang="it-IT" b="1"/>
              <a:t> è cresciuta del 75 %. </a:t>
            </a:r>
          </a:p>
          <a:p>
            <a:endParaRPr lang="it-IT"/>
          </a:p>
          <a:p>
            <a:r>
              <a:rPr lang="it-IT"/>
              <a:t>TikTok dimostra ancora una volta la sua forza: combinando </a:t>
            </a:r>
            <a:r>
              <a:rPr lang="it-IT" b="1"/>
              <a:t>creatività degli utenti e nostalgia musicale</a:t>
            </a:r>
            <a:r>
              <a:rPr lang="it-IT"/>
              <a:t>, può trasformare vecchi brani in hit globali, lanciando contenuti in grado di esplodere in poche ore e ridefinire le hit del momento.</a:t>
            </a:r>
            <a:endParaRPr lang="it-IT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57A99D-0D53-8EDC-6451-0C3DB523371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768BA78-0FA9-146F-D4F8-E409ED5815CE}"/>
              </a:ext>
            </a:extLst>
          </p:cNvPr>
          <p:cNvSpPr txBox="1"/>
          <p:nvPr/>
        </p:nvSpPr>
        <p:spPr>
          <a:xfrm>
            <a:off x="2312470" y="11561904"/>
            <a:ext cx="10644915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>
                <a:solidFill>
                  <a:srgbClr val="FF0000"/>
                </a:solidFill>
                <a:hlinkClick r:id="rId10"/>
              </a:rPr>
              <a:t>https://www.rollingstone.it/musica/storie-musica/cose-questa-storia-del-mash-up-di-whats-up-dei-4-non-blondes-e-beez-in-the-trap-di-nicki-minaj/1008646/</a:t>
            </a:r>
            <a:br>
              <a:rPr lang="it-IT" sz="1200">
                <a:solidFill>
                  <a:srgbClr val="FF0000"/>
                </a:solidFill>
              </a:rPr>
            </a:br>
            <a:r>
              <a:rPr lang="it-IT" sz="1200">
                <a:solidFill>
                  <a:srgbClr val="FF0000"/>
                </a:solidFill>
                <a:hlinkClick r:id="rId11"/>
              </a:rPr>
              <a:t>https://vm.tiktok.com/ZNd3pTXMA/</a:t>
            </a:r>
            <a:r>
              <a:rPr lang="it-IT" sz="1200">
                <a:solidFill>
                  <a:srgbClr val="FF0000"/>
                </a:solidFill>
              </a:rPr>
              <a:t> </a:t>
            </a:r>
          </a:p>
          <a:p>
            <a:r>
              <a:rPr lang="it-IT" sz="1200">
                <a:solidFill>
                  <a:srgbClr val="FF0000"/>
                </a:solidFill>
                <a:hlinkClick r:id="rId12"/>
              </a:rPr>
              <a:t>https://vm.tiktok.com/ZNd3p47fS/</a:t>
            </a:r>
            <a:r>
              <a:rPr lang="it-IT" sz="1200">
                <a:solidFill>
                  <a:srgbClr val="FF0000"/>
                </a:solidFill>
              </a:rPr>
              <a:t> </a:t>
            </a:r>
          </a:p>
          <a:p>
            <a:r>
              <a:rPr lang="it-IT" sz="1200">
                <a:solidFill>
                  <a:srgbClr val="FF0000"/>
                </a:solidFill>
                <a:hlinkClick r:id="rId13"/>
              </a:rPr>
              <a:t>https://vm.tiktok.com/ZNd3pbUbW/</a:t>
            </a:r>
            <a:endParaRPr lang="it-IT" sz="1200">
              <a:solidFill>
                <a:srgbClr val="FF0000"/>
              </a:solidFill>
            </a:endParaRPr>
          </a:p>
          <a:p>
            <a:r>
              <a:rPr lang="it-IT" sz="1200">
                <a:solidFill>
                  <a:srgbClr val="FF0000"/>
                </a:solidFill>
              </a:rPr>
              <a:t>https://vm.tiktok.com/ZNd3pvjAM/</a:t>
            </a:r>
          </a:p>
          <a:p>
            <a:endParaRPr lang="it-IT" sz="1200">
              <a:solidFill>
                <a:srgbClr val="FF0000"/>
              </a:solidFill>
            </a:endParaRPr>
          </a:p>
        </p:txBody>
      </p:sp>
      <p:pic>
        <p:nvPicPr>
          <p:cNvPr id="4" name="WhatsApp Video 2025-10-31 at 16.38.49 (2)">
            <a:hlinkClick r:id="" action="ppaction://media"/>
            <a:extLst>
              <a:ext uri="{FF2B5EF4-FFF2-40B4-BE49-F238E27FC236}">
                <a16:creationId xmlns:a16="http://schemas.microsoft.com/office/drawing/2014/main" id="{10E2D845-3F72-69A9-554C-C790BCB951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901925" y="6947282"/>
            <a:ext cx="3182519" cy="5657812"/>
          </a:xfrm>
          <a:prstGeom prst="rect">
            <a:avLst/>
          </a:prstGeom>
        </p:spPr>
      </p:pic>
      <p:pic>
        <p:nvPicPr>
          <p:cNvPr id="6" name="WhatsApp Video 2025-10-31 at 16.38.48">
            <a:hlinkClick r:id="" action="ppaction://media"/>
            <a:extLst>
              <a:ext uri="{FF2B5EF4-FFF2-40B4-BE49-F238E27FC236}">
                <a16:creationId xmlns:a16="http://schemas.microsoft.com/office/drawing/2014/main" id="{27D705BD-05FA-CC91-E9B6-0D81F265C3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8765186" y="6947282"/>
            <a:ext cx="3202535" cy="5657811"/>
          </a:xfrm>
          <a:prstGeom prst="rect">
            <a:avLst/>
          </a:prstGeom>
        </p:spPr>
      </p:pic>
      <p:pic>
        <p:nvPicPr>
          <p:cNvPr id="7" name="WhatsApp Video 2025-10-31 at 16.38.49 (1)">
            <a:hlinkClick r:id="" action="ppaction://media"/>
            <a:extLst>
              <a:ext uri="{FF2B5EF4-FFF2-40B4-BE49-F238E27FC236}">
                <a16:creationId xmlns:a16="http://schemas.microsoft.com/office/drawing/2014/main" id="{EC4E208B-EAA8-8F66-CCC8-76751AFAC18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765185" y="574163"/>
            <a:ext cx="3202535" cy="5657812"/>
          </a:xfrm>
          <a:prstGeom prst="rect">
            <a:avLst/>
          </a:prstGeom>
        </p:spPr>
      </p:pic>
      <p:pic>
        <p:nvPicPr>
          <p:cNvPr id="8" name="WhatsApp Video 2025-10-31 at 16.38.49">
            <a:hlinkClick r:id="" action="ppaction://media"/>
            <a:extLst>
              <a:ext uri="{FF2B5EF4-FFF2-40B4-BE49-F238E27FC236}">
                <a16:creationId xmlns:a16="http://schemas.microsoft.com/office/drawing/2014/main" id="{7D9BEFF5-61DF-F73D-C698-D13427D1011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909138" y="574163"/>
            <a:ext cx="3182519" cy="565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0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0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0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152920"/>
              </p:ext>
            </p:extLst>
          </p:nvPr>
        </p:nvGraphicFramePr>
        <p:xfrm>
          <a:off x="1730440" y="1105218"/>
          <a:ext cx="20986149" cy="1188438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9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6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074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2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7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365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Festa di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Ognissanti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😇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Giorno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dei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Morti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🕯️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5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1935 – Arriva “Monopoly in Italia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💰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1988  -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Striscia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la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Notizia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📺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2004 – Mozilla Lancia Firefox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🦊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141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gentilezza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🫶🏼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del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diabete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</a:rPr>
                        <a:t>16</a:t>
                      </a: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253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j-lt"/>
                        </a:rPr>
                        <a:t>19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j-l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Giornata</a:t>
                      </a:r>
                      <a:r>
                        <a:rPr lang="en-US" sz="200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Internazionale</a:t>
                      </a:r>
                      <a:r>
                        <a:rPr lang="en-US" sz="200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dell’Uomo</a:t>
                      </a:r>
                      <a:r>
                        <a:rPr lang="it-IT" sz="2000">
                          <a:solidFill>
                            <a:schemeClr val="tx1"/>
                          </a:solidFill>
                          <a:latin typeface="+mj-lt"/>
                        </a:rPr>
                        <a:t>♂️</a:t>
                      </a:r>
                      <a:endParaRPr lang="en-US" sz="200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1985 - Microsoft Lancia Windows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🖥️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j-lt"/>
                        </a:rPr>
                        <a:t>21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j-l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Giornata</a:t>
                      </a:r>
                      <a:r>
                        <a:rPr lang="en-US" sz="2000">
                          <a:solidFill>
                            <a:schemeClr val="tx1"/>
                          </a:solidFill>
                          <a:latin typeface="+mj-lt"/>
                        </a:rPr>
                        <a:t> Mondiale </a:t>
                      </a: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della</a:t>
                      </a:r>
                      <a:r>
                        <a:rPr lang="en-US" sz="200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2000" err="1">
                          <a:solidFill>
                            <a:schemeClr val="tx1"/>
                          </a:solidFill>
                          <a:latin typeface="+mj-lt"/>
                        </a:rPr>
                        <a:t>televisone</a:t>
                      </a:r>
                      <a:r>
                        <a:rPr lang="it-IT" sz="2000">
                          <a:solidFill>
                            <a:schemeClr val="tx1"/>
                          </a:solidFill>
                          <a:latin typeface="+mj-lt"/>
                        </a:rPr>
                        <a:t>📺</a:t>
                      </a:r>
                      <a:endParaRPr lang="en-US" sz="200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1992 – IBM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presenta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il primo smartphone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storia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📱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329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per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l’Eliminazione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Violenza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contro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le Donne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🤚🏼🔴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1895 .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Istituzione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Premio Nobel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🏆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Black </a:t>
                      </a:r>
                      <a:r>
                        <a:rPr lang="it-IT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Friday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🛍️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>
                <a:ln w="15875">
                  <a:noFill/>
                </a:ln>
                <a:solidFill>
                  <a:srgbClr val="A25712"/>
                </a:solidFill>
              </a:rPr>
              <a:t>NOVEMBRE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736" y="388243"/>
            <a:ext cx="20853374" cy="1742513"/>
          </a:xfrm>
        </p:spPr>
        <p:txBody>
          <a:bodyPr/>
          <a:lstStyle/>
          <a:p>
            <a:r>
              <a:rPr lang="it-IT" sz="6000"/>
              <a:t>Browser intelligenti: la nuova era della ricerca online</a:t>
            </a:r>
            <a:endParaRPr lang="it-IT" sz="6000" noProof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9B956A-F7AD-E2D8-5FAE-4CC32E8BB5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10209" y="1770877"/>
            <a:ext cx="10704355" cy="11262829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it-IT"/>
              <a:t>Sta prendendo forma quella che molti definiscono la </a:t>
            </a:r>
            <a:r>
              <a:rPr lang="it-IT" b="1"/>
              <a:t>“terza guerra dei browser”</a:t>
            </a:r>
            <a:r>
              <a:rPr lang="it-IT"/>
              <a:t> , una nuova competizione che cambierà il modo in cui cerchiamo informazioni e navighiamo online. </a:t>
            </a:r>
          </a:p>
          <a:p>
            <a:r>
              <a:rPr lang="it-IT"/>
              <a:t>Oggi la </a:t>
            </a:r>
            <a:r>
              <a:rPr lang="it-IT" b="1"/>
              <a:t>battaglia</a:t>
            </a:r>
            <a:r>
              <a:rPr lang="it-IT"/>
              <a:t> si gioca sull’integrazione dell’</a:t>
            </a:r>
            <a:r>
              <a:rPr lang="it-IT" b="1"/>
              <a:t>intelligenza artificiale</a:t>
            </a:r>
            <a:r>
              <a:rPr lang="it-IT"/>
              <a:t>.</a:t>
            </a:r>
          </a:p>
          <a:p>
            <a:endParaRPr lang="it-IT"/>
          </a:p>
          <a:p>
            <a:r>
              <a:rPr lang="it-IT"/>
              <a:t>A guidare questa rivoluzione ci sono </a:t>
            </a:r>
            <a:r>
              <a:rPr lang="it-IT" b="1"/>
              <a:t>browser</a:t>
            </a:r>
            <a:r>
              <a:rPr lang="it-IT"/>
              <a:t> come </a:t>
            </a:r>
            <a:r>
              <a:rPr lang="it-IT" b="1"/>
              <a:t>ChatGPT Atlas</a:t>
            </a:r>
            <a:r>
              <a:rPr lang="it-IT"/>
              <a:t> di OpenAI e </a:t>
            </a:r>
            <a:r>
              <a:rPr lang="it-IT" b="1" err="1"/>
              <a:t>Comet</a:t>
            </a:r>
            <a:r>
              <a:rPr lang="it-IT"/>
              <a:t> di </a:t>
            </a:r>
            <a:r>
              <a:rPr lang="it-IT" err="1"/>
              <a:t>Perplexity</a:t>
            </a:r>
            <a:r>
              <a:rPr lang="it-IT"/>
              <a:t>, progettati per andare oltre la semplice ricerca: grazie ad agenti intelligenti, possono leggere, riassumere, rispondere e persino agire in autonomia sul web. </a:t>
            </a:r>
          </a:p>
          <a:p>
            <a:endParaRPr lang="it-IT"/>
          </a:p>
          <a:p>
            <a:r>
              <a:rPr lang="it-IT"/>
              <a:t>Anche player storici come </a:t>
            </a:r>
            <a:r>
              <a:rPr lang="it-IT" b="1"/>
              <a:t>Opera</a:t>
            </a:r>
            <a:r>
              <a:rPr lang="it-IT"/>
              <a:t> e nuovi protagonisti come </a:t>
            </a:r>
            <a:r>
              <a:rPr lang="it-IT" b="1"/>
              <a:t>The Browser Company</a:t>
            </a:r>
            <a:r>
              <a:rPr lang="it-IT"/>
              <a:t> stanno </a:t>
            </a:r>
            <a:r>
              <a:rPr lang="it-IT" b="1"/>
              <a:t>sperimentando interfacce “AI-first</a:t>
            </a:r>
            <a:r>
              <a:rPr lang="it-IT"/>
              <a:t>”, con funzioni di memoria, assistenza contestuale e navigazione automatica. La </a:t>
            </a:r>
            <a:r>
              <a:rPr lang="it-IT" b="1"/>
              <a:t>sfida</a:t>
            </a:r>
            <a:r>
              <a:rPr lang="it-IT"/>
              <a:t>, questa volta, non è sulla velocità o la compatibilità, ma </a:t>
            </a:r>
            <a:r>
              <a:rPr lang="it-IT" b="1"/>
              <a:t>su chi controllerà il futuro della ricerca online</a:t>
            </a:r>
            <a:r>
              <a:rPr lang="it-IT"/>
              <a:t>.</a:t>
            </a:r>
          </a:p>
          <a:p>
            <a:endParaRPr lang="it-IT"/>
          </a:p>
          <a:p>
            <a:r>
              <a:rPr lang="it-IT"/>
              <a:t>Tuttavia, il progresso porta con sé nuovi interrogativi: questi browser raccolgono e interpretano enormi quantità di dati personali, aprendo </a:t>
            </a:r>
            <a:r>
              <a:rPr lang="it-IT" b="1"/>
              <a:t>discussioni</a:t>
            </a:r>
            <a:r>
              <a:rPr lang="it-IT"/>
              <a:t> sempre più accese su </a:t>
            </a:r>
            <a:r>
              <a:rPr lang="it-IT" b="1"/>
              <a:t>privacy e sicurezza</a:t>
            </a:r>
            <a:r>
              <a:rPr lang="it-IT"/>
              <a:t>.</a:t>
            </a: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D63C32F-5C6F-3A0F-1C0D-6E87B557D830}"/>
              </a:ext>
            </a:extLst>
          </p:cNvPr>
          <p:cNvSpPr txBox="1"/>
          <p:nvPr/>
        </p:nvSpPr>
        <p:spPr>
          <a:xfrm>
            <a:off x="13084694" y="11987332"/>
            <a:ext cx="90632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>
                <a:solidFill>
                  <a:schemeClr val="accent1"/>
                </a:solidFill>
                <a:hlinkClick r:id="rId3"/>
              </a:rPr>
              <a:t>https://www.geopop.it/chatgpt-atlas-e-gli-altri-protagonisti-della-terza-guerra-dei-browser-come-lai-sta-cambiando-la-ricerca-web/</a:t>
            </a:r>
            <a:r>
              <a:rPr lang="it-IT" sz="160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Immagine 3" descr="Immagine che contiene bolla, schermata, persona, interno&#10;&#10;Il contenuto generato dall'IA potrebbe non essere corretto.">
            <a:extLst>
              <a:ext uri="{FF2B5EF4-FFF2-40B4-BE49-F238E27FC236}">
                <a16:creationId xmlns:a16="http://schemas.microsoft.com/office/drawing/2014/main" id="{A35D9478-67E1-1DC9-0D71-20E505FA0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758" y="3634679"/>
            <a:ext cx="9724607" cy="599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96200-B681-5920-7968-5E67E2E5A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0344CF9-38F4-0007-4BBA-B273C714EA3E}"/>
              </a:ext>
            </a:extLst>
          </p:cNvPr>
          <p:cNvSpPr/>
          <p:nvPr/>
        </p:nvSpPr>
        <p:spPr>
          <a:xfrm>
            <a:off x="12117649" y="-3000689"/>
            <a:ext cx="10900727" cy="1896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 b="1">
                <a:solidFill>
                  <a:schemeClr val="tx1"/>
                </a:solidFill>
              </a:rPr>
              <a:t>Paramount Global chiuderà entro il 2025</a:t>
            </a:r>
            <a:r>
              <a:rPr lang="it-IT" sz="2800">
                <a:solidFill>
                  <a:schemeClr val="tx1"/>
                </a:solidFill>
              </a:rPr>
              <a:t> cinque canali musicali MTV in Europa, segnando la conclusione di oltre quattro decenni che hanno rivoluzionato il rapporto tra musica e televisione. 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 b="1">
                <a:solidFill>
                  <a:schemeClr val="tx1"/>
                </a:solidFill>
              </a:rPr>
              <a:t>MTV ha trasformato il videoclip in una vera forma d’arte</a:t>
            </a:r>
            <a:r>
              <a:rPr lang="it-IT" sz="2800">
                <a:solidFill>
                  <a:schemeClr val="tx1"/>
                </a:solidFill>
              </a:rPr>
              <a:t> e creato superstar globali come Michael Jackson, Madonna e Prince, diventando un </a:t>
            </a:r>
            <a:r>
              <a:rPr lang="it-IT" sz="2800" b="1">
                <a:solidFill>
                  <a:schemeClr val="tx1"/>
                </a:solidFill>
              </a:rPr>
              <a:t>punto di riferimento per generazioni intere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br>
              <a:rPr lang="it-IT" sz="2800">
                <a:solidFill>
                  <a:schemeClr val="tx1"/>
                </a:solidFill>
              </a:rPr>
            </a:br>
            <a:r>
              <a:rPr lang="it-IT" sz="2800">
                <a:solidFill>
                  <a:schemeClr val="tx1"/>
                </a:solidFill>
              </a:rPr>
              <a:t>Con l’avvento di YouTube, TikTok e Spotify, la fruizione musicale è diventata immediata, personalizzata e globale, rendendo la televisione musicale lineare ormai obsoleta.</a:t>
            </a:r>
          </a:p>
          <a:p>
            <a:br>
              <a:rPr lang="it-IT" sz="2800">
                <a:solidFill>
                  <a:schemeClr val="tx1"/>
                </a:solidFill>
              </a:rPr>
            </a:br>
            <a:r>
              <a:rPr lang="it-IT" sz="2800">
                <a:solidFill>
                  <a:schemeClr val="tx1"/>
                </a:solidFill>
              </a:rPr>
              <a:t>MTV chiude come canale, ma non il suo </a:t>
            </a:r>
            <a:r>
              <a:rPr lang="it-IT" sz="2800" b="1">
                <a:solidFill>
                  <a:schemeClr val="tx1"/>
                </a:solidFill>
              </a:rPr>
              <a:t>DNA culturale sopravvive</a:t>
            </a:r>
            <a:r>
              <a:rPr lang="it-IT" sz="2800">
                <a:solidFill>
                  <a:schemeClr val="tx1"/>
                </a:solidFill>
              </a:rPr>
              <a:t>: ogni video virale, ogni </a:t>
            </a:r>
            <a:r>
              <a:rPr lang="it-IT" sz="2800" err="1">
                <a:solidFill>
                  <a:schemeClr val="tx1"/>
                </a:solidFill>
              </a:rPr>
              <a:t>Reels</a:t>
            </a:r>
            <a:r>
              <a:rPr lang="it-IT" sz="2800">
                <a:solidFill>
                  <a:schemeClr val="tx1"/>
                </a:solidFill>
              </a:rPr>
              <a:t> e clip condivisa oggi porta con sé l’</a:t>
            </a:r>
            <a:r>
              <a:rPr lang="it-IT" sz="2800" b="1">
                <a:solidFill>
                  <a:schemeClr val="tx1"/>
                </a:solidFill>
              </a:rPr>
              <a:t>eredità di un canale che ha cambiato per sempre il modo di vivere e guardare la musica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0A348F-E851-A26C-10A7-930652DCE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0668" y="638600"/>
            <a:ext cx="18122143" cy="2257863"/>
          </a:xfrm>
        </p:spPr>
        <p:txBody>
          <a:bodyPr/>
          <a:lstStyle/>
          <a:p>
            <a:r>
              <a:rPr lang="en-US" sz="5000"/>
              <a:t>MTV: la fine di </a:t>
            </a:r>
            <a:br>
              <a:rPr lang="en-US" sz="5000"/>
            </a:br>
            <a:r>
              <a:rPr lang="en-US" sz="5000" err="1"/>
              <a:t>un’era</a:t>
            </a:r>
            <a:r>
              <a:rPr lang="en-US" sz="5000"/>
              <a:t> musicale</a:t>
            </a: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4BC8105D-A18A-4A39-C240-C9A8C3FBB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C8213CA-CEDE-C131-E287-D52178B79B93}"/>
              </a:ext>
            </a:extLst>
          </p:cNvPr>
          <p:cNvSpPr txBox="1"/>
          <p:nvPr/>
        </p:nvSpPr>
        <p:spPr>
          <a:xfrm>
            <a:off x="12555653" y="11342579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https://newsroom24.it/notizia/2025/10/15/addio-a-mtv-la-fine-di-unepoca-che-ha-segnato-intere-generazioni</a:t>
            </a:r>
            <a:r>
              <a:rPr lang="en-US" sz="1600"/>
              <a:t> .   </a:t>
            </a:r>
          </a:p>
        </p:txBody>
      </p:sp>
      <p:pic>
        <p:nvPicPr>
          <p:cNvPr id="5" name="Immagine 4" descr="Immagine che contiene portafotografie, televisione, dipinto, Rettangolo&#10;&#10;Il contenuto generato dall'IA potrebbe non essere corretto.">
            <a:extLst>
              <a:ext uri="{FF2B5EF4-FFF2-40B4-BE49-F238E27FC236}">
                <a16:creationId xmlns:a16="http://schemas.microsoft.com/office/drawing/2014/main" id="{D9DE88BB-8A6C-B1E3-1B75-5822CFE6D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929" y="4459274"/>
            <a:ext cx="9942840" cy="560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37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FAAF2-3309-A80E-6790-4E386CFE6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94C11613-34E0-256C-476C-03CBEF545998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6EFF8C0-77A1-5385-8EF4-32E0D6607BBC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EEDE7F-E124-2A79-7864-FA6BC8171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399" y="413403"/>
            <a:ext cx="10639099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5000"/>
              <a:t>Un racconto di luce, arte e gioielli: Tiffany &amp; Co. per Netflix </a:t>
            </a:r>
            <a:br>
              <a:rPr lang="it-IT" sz="5000" b="0">
                <a:ea typeface="+mj-lt"/>
                <a:cs typeface="+mj-lt"/>
              </a:rPr>
            </a:br>
            <a:br>
              <a:rPr lang="it-IT" sz="5000"/>
            </a:br>
            <a:endParaRPr lang="it-IT" sz="5000" b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9EF3F5-495C-4923-F884-6CD7810EDBC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59AA7E-EC07-B996-5275-E53BBE75F2B7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DF79ACE-8322-2015-E5BB-2D222E2FA251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D10B8FE4-870B-EC17-AD44-6DDEDD29D3D1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2121533"/>
            <a:ext cx="8958971" cy="838817"/>
          </a:xfrm>
        </p:spPr>
        <p:txBody>
          <a:bodyPr anchor="ctr"/>
          <a:lstStyle/>
          <a:p>
            <a:r>
              <a:rPr lang="it-IT">
                <a:solidFill>
                  <a:srgbClr val="FF0000"/>
                </a:solidFill>
                <a:hlinkClick r:id="rId3"/>
              </a:rPr>
              <a:t>https://brand-news.it/brand/persona/abbigliamento/tiffany-co-racconta-la-sua-collaborazione-con-frankenstein-di-netflix-con-installazioni-immersive-e-una-mostra/</a:t>
            </a:r>
            <a:r>
              <a:rPr lang="it-IT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8B260BC-DF8A-89A9-E27E-F134F4C39633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1559D80-8CA3-C56C-3B3C-EBA698F128CC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AB2462-F69A-489B-34B6-F0307B26AEC4}"/>
              </a:ext>
            </a:extLst>
          </p:cNvPr>
          <p:cNvSpPr txBox="1"/>
          <p:nvPr/>
        </p:nvSpPr>
        <p:spPr>
          <a:xfrm>
            <a:off x="13278851" y="2201671"/>
            <a:ext cx="9598256" cy="94795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 b="1"/>
              <a:t>Tiffany &amp; Co</a:t>
            </a:r>
            <a:r>
              <a:rPr lang="it-IT" sz="2800"/>
              <a:t>. porta i suoi iconici gioielli al cinema! </a:t>
            </a:r>
          </a:p>
          <a:p>
            <a:endParaRPr lang="it-IT" sz="2800"/>
          </a:p>
          <a:p>
            <a:r>
              <a:rPr lang="it-IT" sz="2800"/>
              <a:t>Una collaborazione esclusiva per il film </a:t>
            </a:r>
            <a:r>
              <a:rPr lang="it-IT" sz="2800" b="1" i="1"/>
              <a:t>Frankenstein</a:t>
            </a:r>
            <a:r>
              <a:rPr lang="it-IT" sz="2800"/>
              <a:t> di </a:t>
            </a:r>
            <a:r>
              <a:rPr lang="it-IT" sz="2800" b="1"/>
              <a:t>Guillermo del Toro</a:t>
            </a:r>
            <a:r>
              <a:rPr lang="it-IT" sz="2800"/>
              <a:t>, in uscita nei cinema il 17 ottobre e su Netflix dal 7 novembre, con i gioielli indossati da Mia Goth e dagli altri protagonisti come Oscar Isaac, Jacob </a:t>
            </a:r>
            <a:r>
              <a:rPr lang="it-IT" sz="2800" err="1"/>
              <a:t>Elordi</a:t>
            </a:r>
            <a:r>
              <a:rPr lang="it-IT" sz="2800"/>
              <a:t> e Christoph Waltz. </a:t>
            </a:r>
          </a:p>
          <a:p>
            <a:endParaRPr lang="it-IT" sz="2800"/>
          </a:p>
          <a:p>
            <a:r>
              <a:rPr lang="it-IT" sz="2800"/>
              <a:t>I celebri collier e accessori della Maison diventano protagonisti anche fuori dal set, nelle </a:t>
            </a:r>
            <a:r>
              <a:rPr lang="it-IT" sz="2800" b="1"/>
              <a:t>vetrine immersive del </a:t>
            </a:r>
            <a:r>
              <a:rPr lang="it-IT" sz="2800" b="1" err="1"/>
              <a:t>flagship</a:t>
            </a:r>
            <a:r>
              <a:rPr lang="it-IT" sz="2800" b="1"/>
              <a:t> di New York</a:t>
            </a:r>
            <a:r>
              <a:rPr lang="it-IT" sz="2800"/>
              <a:t> e nella mostra londinese </a:t>
            </a:r>
            <a:r>
              <a:rPr lang="it-IT" sz="2800" i="1"/>
              <a:t>Frankenstein: </a:t>
            </a:r>
            <a:r>
              <a:rPr lang="it-IT" sz="2800" i="1" err="1"/>
              <a:t>Crafting</a:t>
            </a:r>
            <a:r>
              <a:rPr lang="it-IT" sz="2800" i="1"/>
              <a:t> A Tale Eternal</a:t>
            </a:r>
            <a:r>
              <a:rPr lang="it-IT" sz="2800"/>
              <a:t> presso </a:t>
            </a:r>
            <a:r>
              <a:rPr lang="it-IT" sz="2800" err="1"/>
              <a:t>Selfridges</a:t>
            </a:r>
            <a:r>
              <a:rPr lang="it-IT" sz="2800"/>
              <a:t>. </a:t>
            </a:r>
          </a:p>
          <a:p>
            <a:endParaRPr lang="it-IT" sz="2800"/>
          </a:p>
          <a:p>
            <a:r>
              <a:rPr lang="it-IT" sz="2800"/>
              <a:t>Qui, </a:t>
            </a:r>
            <a:r>
              <a:rPr lang="it-IT" sz="2800" b="1"/>
              <a:t>scenografie, animazioni digitali e colonne sonore originali reinterpretano scene chiave del film</a:t>
            </a:r>
            <a:r>
              <a:rPr lang="it-IT" sz="2800"/>
              <a:t>, mentre i visitatori possono scoprire contenuti esclusivi dietro le quinte tramite QR code. </a:t>
            </a:r>
          </a:p>
          <a:p>
            <a:endParaRPr lang="it-IT" sz="2800"/>
          </a:p>
          <a:p>
            <a:r>
              <a:rPr lang="it-IT" sz="2800"/>
              <a:t>Un </a:t>
            </a:r>
            <a:r>
              <a:rPr lang="it-IT" sz="2800" err="1"/>
              <a:t>featurette</a:t>
            </a:r>
            <a:r>
              <a:rPr lang="it-IT" sz="2800"/>
              <a:t> speciale approfondisce l’impatto dei gioielli Tiffany &amp; Co. sul film, con interventi di Guillermo del Toro, Mia Goth e Kate Hawley, celebrando il </a:t>
            </a:r>
            <a:r>
              <a:rPr lang="it-IT" sz="2800" b="1"/>
              <a:t>connubio tra lusso, cinema e storytelling creativo</a:t>
            </a:r>
            <a:r>
              <a:rPr lang="it-IT" sz="2800"/>
              <a:t>.</a:t>
            </a:r>
            <a:endParaRPr lang="en-US" sz="2800"/>
          </a:p>
        </p:txBody>
      </p:sp>
      <p:pic>
        <p:nvPicPr>
          <p:cNvPr id="10" name="Immagine 9" descr="Immagine che contiene arte, schermata, portafotografie, Blu intenso&#10;&#10;Il contenuto generato dall'IA potrebbe non essere corretto.">
            <a:extLst>
              <a:ext uri="{FF2B5EF4-FFF2-40B4-BE49-F238E27FC236}">
                <a16:creationId xmlns:a16="http://schemas.microsoft.com/office/drawing/2014/main" id="{23C57421-53C9-84A9-8BD5-0787D06FF5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36" y="7366449"/>
            <a:ext cx="5260120" cy="3939245"/>
          </a:xfrm>
          <a:prstGeom prst="rect">
            <a:avLst/>
          </a:prstGeom>
        </p:spPr>
      </p:pic>
      <p:pic>
        <p:nvPicPr>
          <p:cNvPr id="14" name="Immagine 13" descr="Immagine che contiene albero di Natale, edificio, fisheye, albero&#10;&#10;Il contenuto generato dall'IA potrebbe non essere corretto.">
            <a:extLst>
              <a:ext uri="{FF2B5EF4-FFF2-40B4-BE49-F238E27FC236}">
                <a16:creationId xmlns:a16="http://schemas.microsoft.com/office/drawing/2014/main" id="{6B1AD040-F0CA-7D87-EC99-0C04C7DDC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016" y="3555775"/>
            <a:ext cx="5078482" cy="6771310"/>
          </a:xfrm>
          <a:prstGeom prst="rect">
            <a:avLst/>
          </a:prstGeom>
        </p:spPr>
      </p:pic>
      <p:pic>
        <p:nvPicPr>
          <p:cNvPr id="17" name="Immagine 16" descr="Immagine che contiene edificio, arte, schermata, finestra&#10;&#10;Il contenuto generato dall'IA potrebbe non essere corretto.">
            <a:extLst>
              <a:ext uri="{FF2B5EF4-FFF2-40B4-BE49-F238E27FC236}">
                <a16:creationId xmlns:a16="http://schemas.microsoft.com/office/drawing/2014/main" id="{F7452DBF-5B58-83F1-4327-5205B9E341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089" y="2716411"/>
            <a:ext cx="5276913" cy="375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00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32785-112B-160B-3D30-9467EDE75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5B37A75-80A7-A3AB-E97C-CED545CFB6EC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F9350A9D-67C2-7CBE-1088-5DA69AAA2097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F6A7FD-7301-A48F-16BC-546E6A4D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399" y="413403"/>
            <a:ext cx="18297517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5000"/>
              <a:t>ChatGPT Atlas: il browser </a:t>
            </a:r>
            <a:br>
              <a:rPr lang="it-IT" sz="5000"/>
            </a:br>
            <a:r>
              <a:rPr lang="it-IT" sz="5000"/>
              <a:t>intelligente che lavora con te</a:t>
            </a:r>
            <a:br>
              <a:rPr lang="it-IT" sz="5000" b="0">
                <a:ea typeface="+mj-lt"/>
                <a:cs typeface="+mj-lt"/>
              </a:rPr>
            </a:br>
            <a:br>
              <a:rPr lang="it-IT" sz="5000"/>
            </a:br>
            <a:endParaRPr lang="it-IT" sz="5000" b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FABCC3-B74F-89EA-4635-F4565CB175F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114CC1D-7098-F39B-64D7-1CF574FCB2D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7B8E9AC1-5024-D58E-7836-4F4232F6AB6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4F8CA81-8942-9ECA-6B8F-FA87804B8FDF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2009219"/>
            <a:ext cx="8958971" cy="838817"/>
          </a:xfrm>
        </p:spPr>
        <p:txBody>
          <a:bodyPr anchor="ctr"/>
          <a:lstStyle/>
          <a:p>
            <a:r>
              <a:rPr lang="it-IT">
                <a:solidFill>
                  <a:srgbClr val="FF0000"/>
                </a:solidFill>
              </a:rPr>
              <a:t>https://openai.com/index/introducing-chatgpt-atlas/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37D06AD-7DC1-DA06-BDEB-A05DEB9E2145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936AA65-D9B9-2991-D959-0519D7F0A39D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018B08-BA53-CC80-D193-472E961A7E32}"/>
              </a:ext>
            </a:extLst>
          </p:cNvPr>
          <p:cNvSpPr txBox="1"/>
          <p:nvPr/>
        </p:nvSpPr>
        <p:spPr>
          <a:xfrm>
            <a:off x="13225176" y="912993"/>
            <a:ext cx="9664715" cy="116339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/>
              <a:t>OpenAI lancia </a:t>
            </a:r>
            <a:r>
              <a:rPr lang="it-IT" sz="2800" b="1"/>
              <a:t>ChatGPT Atlas</a:t>
            </a:r>
            <a:r>
              <a:rPr lang="it-IT" sz="2800"/>
              <a:t>, un </a:t>
            </a:r>
            <a:r>
              <a:rPr lang="it-IT" sz="2800" b="1"/>
              <a:t>browser costruito attorno a ChatGPT</a:t>
            </a:r>
            <a:r>
              <a:rPr lang="it-IT" sz="2800"/>
              <a:t> che porta l’intelligenza artificiale direttamente nella tua navigazione. </a:t>
            </a:r>
            <a:endParaRPr lang="it-IT"/>
          </a:p>
          <a:p>
            <a:endParaRPr lang="it-IT" sz="2800"/>
          </a:p>
          <a:p>
            <a:r>
              <a:rPr lang="it-IT" sz="2800"/>
              <a:t>Atlas ti aiuta a </a:t>
            </a:r>
            <a:r>
              <a:rPr lang="it-IT" sz="2800" b="1"/>
              <a:t>completare attività mentre navighi</a:t>
            </a:r>
            <a:r>
              <a:rPr lang="it-IT" sz="2800"/>
              <a:t>, grazie a </a:t>
            </a:r>
            <a:r>
              <a:rPr lang="it-IT" sz="2800" b="1"/>
              <a:t>agent mode</a:t>
            </a:r>
            <a:r>
              <a:rPr lang="it-IT" sz="2800"/>
              <a:t>, che può ricercare informazioni, analizzare dati, pianificare eventi e gestire compiti online. </a:t>
            </a:r>
          </a:p>
          <a:p>
            <a:endParaRPr lang="it-IT" sz="2800"/>
          </a:p>
          <a:p>
            <a:r>
              <a:rPr lang="it-IT" sz="2800"/>
              <a:t>Le </a:t>
            </a:r>
            <a:r>
              <a:rPr lang="it-IT" sz="2800" b="1"/>
              <a:t>memorie del browser</a:t>
            </a:r>
            <a:r>
              <a:rPr lang="it-IT" sz="2800"/>
              <a:t> opzionali permettono a ChatGPT di </a:t>
            </a:r>
            <a:r>
              <a:rPr lang="it-IT" sz="2800" b="1"/>
              <a:t>ricordare dettagli dai siti visitati </a:t>
            </a:r>
            <a:r>
              <a:rPr lang="it-IT" sz="2800"/>
              <a:t>per offrirti suggerimenti più intelligenti, sempre sotto il tuo controllo. </a:t>
            </a:r>
          </a:p>
          <a:p>
            <a:endParaRPr lang="it-IT" sz="2800"/>
          </a:p>
          <a:p>
            <a:r>
              <a:rPr lang="it-IT" sz="2800"/>
              <a:t>Atlas integra anche </a:t>
            </a:r>
            <a:r>
              <a:rPr lang="it-IT" sz="2800" b="1"/>
              <a:t>controlli parentali</a:t>
            </a:r>
            <a:r>
              <a:rPr lang="it-IT" sz="2800"/>
              <a:t>, per limitare agent mode e memorie, e ti permette di navigare in incognito o cancellare la cronologia quando vuoi. Disponibile su </a:t>
            </a:r>
            <a:r>
              <a:rPr lang="it-IT" sz="2800" err="1"/>
              <a:t>macOS</a:t>
            </a:r>
            <a:r>
              <a:rPr lang="it-IT" sz="2800"/>
              <a:t> per Free, Plus, Pro e Go, con beta per Business, Enterprise ed </a:t>
            </a:r>
            <a:r>
              <a:rPr lang="it-IT" sz="2800" err="1"/>
              <a:t>Edu</a:t>
            </a:r>
            <a:r>
              <a:rPr lang="it-IT" sz="2800"/>
              <a:t>, presto arriverà anche su Windows, iOS e Android.</a:t>
            </a:r>
          </a:p>
          <a:p>
            <a:endParaRPr lang="it-IT" sz="2800"/>
          </a:p>
          <a:p>
            <a:r>
              <a:rPr lang="it-IT" sz="2800"/>
              <a:t>Questo lancio rappresenta un passo importante in un trend più ampio: </a:t>
            </a:r>
            <a:r>
              <a:rPr lang="it-IT" sz="2800" b="1"/>
              <a:t>le intelligenze artificiali stanno creando i propri browser</a:t>
            </a:r>
            <a:r>
              <a:rPr lang="it-IT" sz="2800"/>
              <a:t>, pensati per un web più produttivo, sicuro e personalizzato. Atlas non è solo un browser, ma un </a:t>
            </a:r>
            <a:r>
              <a:rPr lang="it-IT" sz="2800" b="1"/>
              <a:t>super-assistente personale</a:t>
            </a:r>
            <a:r>
              <a:rPr lang="it-IT" sz="2800"/>
              <a:t> che ridefinisce il modo di lavorare online e di interagire con la rete.</a:t>
            </a:r>
          </a:p>
          <a:p>
            <a:endParaRPr lang="it-IT" sz="2800" b="1"/>
          </a:p>
        </p:txBody>
      </p:sp>
      <p:pic>
        <p:nvPicPr>
          <p:cNvPr id="10" name="Immagine 9" descr="Immagine che contiene schermata, design, controllo&#10;&#10;Il contenuto generato dall'IA potrebbe non essere corretto.">
            <a:extLst>
              <a:ext uri="{FF2B5EF4-FFF2-40B4-BE49-F238E27FC236}">
                <a16:creationId xmlns:a16="http://schemas.microsoft.com/office/drawing/2014/main" id="{67D99D0F-A439-6B57-A09E-E8816E811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3" b="31888"/>
          <a:stretch>
            <a:fillRect/>
          </a:stretch>
        </p:blipFill>
        <p:spPr>
          <a:xfrm>
            <a:off x="2752365" y="2618917"/>
            <a:ext cx="8601074" cy="310239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4D81EFF-CB5C-F74A-3F52-9662FBB56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2365" y="6349383"/>
            <a:ext cx="86010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3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1102DC-4D54-499D-823D-BAD7115109CF}">
  <ds:schemaRefs>
    <ds:schemaRef ds:uri="f8b376f9-699d-41c5-802f-9b34f845468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Privilege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3112</Words>
  <Application>Microsoft Office PowerPoint</Application>
  <PresentationFormat>Personalizzato</PresentationFormat>
  <Paragraphs>302</Paragraphs>
  <Slides>25</Slides>
  <Notes>13</Notes>
  <HiddenSlides>0</HiddenSlides>
  <MMClips>4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4" baseType="lpstr">
      <vt:lpstr>Arial</vt:lpstr>
      <vt:lpstr>Avenir Next</vt:lpstr>
      <vt:lpstr>Avenir Next LT Pro</vt:lpstr>
      <vt:lpstr>Avenir Next LT Pro Demi</vt:lpstr>
      <vt:lpstr>Mark</vt:lpstr>
      <vt:lpstr>Segoe UI</vt:lpstr>
      <vt:lpstr>Wingdings</vt:lpstr>
      <vt:lpstr>Wingdings 3</vt:lpstr>
      <vt:lpstr>HoC Design Master</vt:lpstr>
      <vt:lpstr>Presentazione standard di PowerPoint</vt:lpstr>
      <vt:lpstr>Content</vt:lpstr>
      <vt:lpstr>TREND</vt:lpstr>
      <vt:lpstr>Browser intelligenti: la nuova era della ricerca online</vt:lpstr>
      <vt:lpstr>MTV: la fine di  un’era musicale</vt:lpstr>
      <vt:lpstr>INTELLIGENZA ARTIFICIALE</vt:lpstr>
      <vt:lpstr>Un racconto di luce, arte e gioielli: Tiffany &amp; Co. per Netflix   </vt:lpstr>
      <vt:lpstr>ChatGPT Atlas: il browser  intelligente che lavora con te  </vt:lpstr>
      <vt:lpstr>PLATFORM UPDATING</vt:lpstr>
      <vt:lpstr>Le novità di ChatGPT: tra controllo e consapevolezza</vt:lpstr>
      <vt:lpstr>Novità Instagram:  Rings per la creatività e UI per il contenuto</vt:lpstr>
      <vt:lpstr>L’intelligenza artificiale arriva nelle Stories di Instagram</vt:lpstr>
      <vt:lpstr>CAMPAGNE ADV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INFLUENCER UPDATING</vt:lpstr>
      <vt:lpstr>Presentazione standard di PowerPoint</vt:lpstr>
      <vt:lpstr>CONTENT  TREND</vt:lpstr>
      <vt:lpstr>Presentazione standard di PowerPoint</vt:lpstr>
      <vt:lpstr>CALENDARIO EVENTI</vt:lpstr>
      <vt:lpstr>Presentazione standard di PowerPoint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Pellegrino, Angela</cp:lastModifiedBy>
  <cp:revision>2</cp:revision>
  <dcterms:created xsi:type="dcterms:W3CDTF">2024-01-29T12:53:35Z</dcterms:created>
  <dcterms:modified xsi:type="dcterms:W3CDTF">2025-11-03T16:52:56Z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